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87" r:id="rId3"/>
    <p:sldId id="299" r:id="rId4"/>
    <p:sldId id="302" r:id="rId5"/>
    <p:sldId id="298" r:id="rId6"/>
    <p:sldId id="300" r:id="rId7"/>
    <p:sldId id="301" r:id="rId8"/>
    <p:sldId id="303" r:id="rId9"/>
    <p:sldId id="304" r:id="rId10"/>
    <p:sldId id="306" r:id="rId11"/>
    <p:sldId id="264" r:id="rId12"/>
  </p:sldIdLst>
  <p:sldSz cx="12195175" cy="6859588"/>
  <p:notesSz cx="6797675" cy="4565650"/>
  <p:defaultTextStyle>
    <a:defPPr>
      <a:defRPr lang="nb-NO"/>
    </a:defPPr>
    <a:lvl1pPr marL="0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22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45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69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91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14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338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559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782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8" autoAdjust="0"/>
    <p:restoredTop sz="72915" autoAdjust="0"/>
  </p:normalViewPr>
  <p:slideViewPr>
    <p:cSldViewPr snapToGrid="0">
      <p:cViewPr>
        <p:scale>
          <a:sx n="120" d="100"/>
          <a:sy n="120" d="100"/>
        </p:scale>
        <p:origin x="-2333" y="-115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228283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228283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r">
              <a:defRPr sz="800"/>
            </a:lvl1pPr>
          </a:lstStyle>
          <a:p>
            <a:fld id="{916073DD-6818-D64A-8FF8-78824D7518BF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336575"/>
            <a:ext cx="2945659" cy="228283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4336575"/>
            <a:ext cx="2945659" cy="228283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r">
              <a:defRPr sz="800"/>
            </a:lvl1pPr>
          </a:lstStyle>
          <a:p>
            <a:fld id="{1F243C9A-43AD-7E47-899A-469EBDC4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229075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l">
              <a:defRPr sz="8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229075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r">
              <a:defRPr sz="800"/>
            </a:lvl1pPr>
          </a:lstStyle>
          <a:p>
            <a:fld id="{3E1F0B03-8B75-4E67-A186-0E41C793EF2A}" type="datetimeFigureOut">
              <a:rPr lang="nb-NO" smtClean="0"/>
              <a:t>10.05.2019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571500"/>
            <a:ext cx="2736850" cy="1539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124" tIns="31062" rIns="62124" bIns="31062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2197219"/>
            <a:ext cx="5438140" cy="1797725"/>
          </a:xfrm>
          <a:prstGeom prst="rect">
            <a:avLst/>
          </a:prstGeom>
        </p:spPr>
        <p:txBody>
          <a:bodyPr vert="horz" lIns="62124" tIns="31062" rIns="62124" bIns="31062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4336576"/>
            <a:ext cx="2945659" cy="229075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l">
              <a:defRPr sz="8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4336576"/>
            <a:ext cx="2945659" cy="229075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r">
              <a:defRPr sz="800"/>
            </a:lvl1pPr>
          </a:lstStyle>
          <a:p>
            <a:fld id="{B2E7E1F0-1924-41F3-BA2C-16911F8BDB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701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1243"/>
            <a:endParaRPr lang="nb-NO" sz="1400" dirty="0">
              <a:latin typeface="+mj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7E1F0-1924-41F3-BA2C-16911F8BDBE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169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+mj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E1F0-1924-41F3-BA2C-16911F8BDBE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+mj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E1F0-1924-41F3-BA2C-16911F8BDBE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93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84998-70D7-4070-8514-F7C4F37FE0F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730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1243"/>
            <a:endParaRPr lang="nb-NO" sz="1400" dirty="0">
              <a:latin typeface="Calibri Light (Overskrifter)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E1F0-1924-41F3-BA2C-16911F8BDBE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74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E1F0-1924-41F3-BA2C-16911F8BDBE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144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+mj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E1F0-1924-41F3-BA2C-16911F8BDBE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139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+mj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E1F0-1924-41F3-BA2C-16911F8BDBE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756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+mj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E1F0-1924-41F3-BA2C-16911F8BDBE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654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+mj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E1F0-1924-41F3-BA2C-16911F8BDBE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815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+mj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E1F0-1924-41F3-BA2C-16911F8BDBE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58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6893" cy="6860446"/>
          </a:xfrm>
          <a:prstGeom prst="rect">
            <a:avLst/>
          </a:prstGeom>
          <a:solidFill>
            <a:schemeClr val="accent3"/>
          </a:solidFill>
        </p:spPr>
        <p:txBody>
          <a:bodyPr lIns="0" tIns="720072" rIns="0" bIns="0" anchor="t" anchorCtr="1"/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Sett inn bilde via menyen «Sett inn» øverst i PPT 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025363" y="1764630"/>
            <a:ext cx="8607878" cy="2700963"/>
          </a:xfrm>
          <a:blipFill>
            <a:blip r:embed="rId2"/>
            <a:stretch>
              <a:fillRect/>
            </a:stretch>
          </a:blipFill>
        </p:spPr>
        <p:txBody>
          <a:bodyPr lIns="342034" rIns="2700270" bIns="774078" anchor="b">
            <a:norm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379987" y="3718548"/>
            <a:ext cx="5845074" cy="643446"/>
          </a:xfrm>
        </p:spPr>
        <p:txBody>
          <a:bodyPr lIns="0">
            <a:normAutofit/>
          </a:bodyPr>
          <a:lstStyle>
            <a:lvl1pPr marL="0" indent="0" algn="l">
              <a:buNone/>
              <a:defRPr sz="3800">
                <a:solidFill>
                  <a:schemeClr val="bg1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 dirty="0"/>
              <a:t>Klikk for å legge til undertittel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647" y="4555624"/>
            <a:ext cx="1300398" cy="130027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533508" y="550203"/>
            <a:ext cx="20997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>
                <a:solidFill>
                  <a:srgbClr val="FF0000"/>
                </a:solidFill>
              </a:rPr>
              <a:t>For de mange</a:t>
            </a:r>
            <a:endParaRPr lang="en-US" sz="1900" b="0" dirty="0">
              <a:solidFill>
                <a:srgbClr val="FF0000"/>
              </a:solidFill>
            </a:endParaRPr>
          </a:p>
          <a:p>
            <a:pPr algn="r"/>
            <a:r>
              <a:rPr lang="en-US" sz="1900" b="0" dirty="0">
                <a:solidFill>
                  <a:srgbClr val="FF0000"/>
                </a:solidFill>
              </a:rPr>
              <a:t>– </a:t>
            </a:r>
            <a:r>
              <a:rPr lang="en-US" sz="1900" b="0" dirty="0" err="1">
                <a:solidFill>
                  <a:srgbClr val="FF0000"/>
                </a:solidFill>
              </a:rPr>
              <a:t>Ikke</a:t>
            </a:r>
            <a:r>
              <a:rPr lang="en-US" sz="1900" b="0" dirty="0">
                <a:solidFill>
                  <a:srgbClr val="FF0000"/>
                </a:solidFill>
              </a:rPr>
              <a:t> for de </a:t>
            </a:r>
            <a:r>
              <a:rPr lang="en-US" sz="1900" b="0" dirty="0" err="1">
                <a:solidFill>
                  <a:srgbClr val="FF0000"/>
                </a:solidFill>
              </a:rPr>
              <a:t>få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65337" y="2034727"/>
            <a:ext cx="4502028" cy="450161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59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5337" y="2484886"/>
            <a:ext cx="4502028" cy="374533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762595" y="2034727"/>
            <a:ext cx="4502028" cy="450161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59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762595" y="2484886"/>
            <a:ext cx="4502028" cy="374533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10.05.2019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10.05.2019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10.05.2019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4"/>
          <p:cNvSpPr>
            <a:spLocks noGrp="1"/>
          </p:cNvSpPr>
          <p:nvPr>
            <p:ph type="pic" sz="quarter" idx="17"/>
          </p:nvPr>
        </p:nvSpPr>
        <p:spPr>
          <a:xfrm>
            <a:off x="-1" y="0"/>
            <a:ext cx="6049575" cy="337758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7" name="Plassholder for bilde 4"/>
          <p:cNvSpPr>
            <a:spLocks noGrp="1"/>
          </p:cNvSpPr>
          <p:nvPr>
            <p:ph type="pic" sz="quarter" idx="19"/>
          </p:nvPr>
        </p:nvSpPr>
        <p:spPr>
          <a:xfrm>
            <a:off x="6145600" y="0"/>
            <a:ext cx="6049575" cy="337758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3" name="Plassholder for bilde 4"/>
          <p:cNvSpPr>
            <a:spLocks noGrp="1"/>
          </p:cNvSpPr>
          <p:nvPr>
            <p:ph type="pic" sz="quarter" idx="20"/>
          </p:nvPr>
        </p:nvSpPr>
        <p:spPr>
          <a:xfrm>
            <a:off x="-1" y="3482006"/>
            <a:ext cx="6049575" cy="337758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4"/>
          <p:cNvSpPr>
            <a:spLocks noGrp="1"/>
          </p:cNvSpPr>
          <p:nvPr>
            <p:ph type="pic" sz="quarter" idx="21"/>
          </p:nvPr>
        </p:nvSpPr>
        <p:spPr>
          <a:xfrm>
            <a:off x="6145600" y="3482006"/>
            <a:ext cx="6049575" cy="337758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932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10.05.2019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Rød b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42042" y="277398"/>
            <a:ext cx="12195175" cy="685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5" tIns="22863" rIns="45725" bIns="22863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10.05.2019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0" y="1485529"/>
            <a:ext cx="781454" cy="78138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53" y="643179"/>
            <a:ext cx="2641152" cy="8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0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10.05.2019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86741" y="2034727"/>
            <a:ext cx="4096845" cy="4195495"/>
          </a:xfrm>
          <a:prstGeom prst="rect">
            <a:avLst/>
          </a:prstGeom>
          <a:solidFill>
            <a:schemeClr val="accent3"/>
          </a:solidFill>
        </p:spPr>
        <p:txBody>
          <a:bodyPr lIns="0" tIns="1080000" rIns="0" bIns="0" anchor="t" anchorCtr="1"/>
          <a:lstStyle>
            <a:lvl1pPr marL="0" indent="0" algn="ctr">
              <a:buNone/>
              <a:defRPr sz="20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666302" y="2034727"/>
            <a:ext cx="4826173" cy="41954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00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342154" y="315114"/>
            <a:ext cx="5762595" cy="6230221"/>
          </a:xfrm>
          <a:prstGeom prst="rect">
            <a:avLst/>
          </a:prstGeom>
          <a:solidFill>
            <a:schemeClr val="accent3"/>
          </a:solidFill>
        </p:spPr>
        <p:txBody>
          <a:bodyPr lIns="0" tIns="2160000" rIns="0" bIns="0" anchor="t" anchorCtr="1"/>
          <a:lstStyle>
            <a:lvl1pPr marL="0" indent="0" algn="ctr">
              <a:buNone/>
              <a:defRPr sz="20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6608978" y="2881027"/>
            <a:ext cx="4133143" cy="366430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6514046" y="2058136"/>
            <a:ext cx="4228095" cy="45016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303370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1" y="0"/>
            <a:ext cx="12195175" cy="685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5" tIns="22863" rIns="45725" bIns="22863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025363" y="1764630"/>
            <a:ext cx="8607878" cy="2700963"/>
          </a:xfrm>
          <a:blipFill>
            <a:blip r:embed="rId2"/>
            <a:stretch>
              <a:fillRect/>
            </a:stretch>
          </a:blipFill>
        </p:spPr>
        <p:txBody>
          <a:bodyPr lIns="342034" rIns="2700270" bIns="774078" anchor="b">
            <a:norm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379987" y="3718548"/>
            <a:ext cx="5845074" cy="643446"/>
          </a:xfrm>
        </p:spPr>
        <p:txBody>
          <a:bodyPr lIns="0">
            <a:normAutofit/>
          </a:bodyPr>
          <a:lstStyle>
            <a:lvl1pPr marL="0" indent="0" algn="l">
              <a:buNone/>
              <a:defRPr sz="3800">
                <a:solidFill>
                  <a:schemeClr val="bg1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 dirty="0"/>
              <a:t>Klikk for å legge til undertittel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647" y="4555624"/>
            <a:ext cx="1300398" cy="13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6893" cy="6860446"/>
          </a:xfrm>
          <a:prstGeom prst="rect">
            <a:avLst/>
          </a:prstGeom>
          <a:solidFill>
            <a:schemeClr val="accent3"/>
          </a:solidFill>
        </p:spPr>
        <p:txBody>
          <a:bodyPr lIns="0" tIns="2160000" rIns="0" bIns="0" anchor="t" anchorCtr="1"/>
          <a:lstStyle>
            <a:lvl1pPr marL="0" indent="0" algn="ctr">
              <a:buNone/>
              <a:defRPr sz="20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10768850" y="1485529"/>
            <a:ext cx="781454" cy="78138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10.05.2019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8C52140-B7C3-0B46-8A7C-EFD48BDAA1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200" y="659942"/>
            <a:ext cx="2606104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3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6893" cy="6860446"/>
          </a:xfrm>
          <a:prstGeom prst="rect">
            <a:avLst/>
          </a:prstGeom>
          <a:solidFill>
            <a:schemeClr val="accent3"/>
          </a:solidFill>
        </p:spPr>
        <p:txBody>
          <a:bodyPr lIns="0" tIns="2160000" rIns="0" bIns="0" anchor="t" anchorCtr="1"/>
          <a:lstStyle>
            <a:lvl1pPr marL="0" indent="0" algn="ctr">
              <a:buNone/>
              <a:defRPr sz="20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10768850" y="1485529"/>
            <a:ext cx="781454" cy="78138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34860CE-0E83-FB4A-9F5F-C2CCEB73BB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200" y="659942"/>
            <a:ext cx="2606104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3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66301" y="2034727"/>
            <a:ext cx="4502028" cy="419549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62596" y="2034727"/>
            <a:ext cx="4502028" cy="419549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10.05.2019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" y="647389"/>
            <a:ext cx="8859991" cy="801285"/>
          </a:xfrm>
          <a:prstGeom prst="rect">
            <a:avLst/>
          </a:prstGeom>
          <a:solidFill>
            <a:schemeClr val="bg1"/>
          </a:solidFill>
          <a:ln w="12700" cap="rnd">
            <a:noFill/>
          </a:ln>
        </p:spPr>
        <p:txBody>
          <a:bodyPr vert="horz" lIns="666066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66302" y="2034727"/>
            <a:ext cx="9598323" cy="41954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66302" y="6448073"/>
            <a:ext cx="846441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10.05.2019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4488" y="6448073"/>
            <a:ext cx="7445475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901707" y="6448073"/>
            <a:ext cx="308892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0" y="1507301"/>
            <a:ext cx="781454" cy="78138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42" y="648233"/>
            <a:ext cx="2602890" cy="8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8" r:id="rId5"/>
    <p:sldLayoutId id="2147483661" r:id="rId6"/>
    <p:sldLayoutId id="2147483660" r:id="rId7"/>
    <p:sldLayoutId id="2147483659" r:id="rId8"/>
    <p:sldLayoutId id="2147483652" r:id="rId9"/>
    <p:sldLayoutId id="2147483653" r:id="rId10"/>
    <p:sldLayoutId id="2147483654" r:id="rId11"/>
    <p:sldLayoutId id="2147483655" r:id="rId12"/>
    <p:sldLayoutId id="2147483662" r:id="rId13"/>
  </p:sldLayoutIdLst>
  <p:txStyles>
    <p:titleStyle>
      <a:lvl1pPr algn="l" defTabSz="914445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2025" indent="-252025" algn="l" defTabSz="914445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43" indent="-216021" algn="l" defTabSz="914445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65" indent="-216021" algn="l" defTabSz="914445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86" indent="-216021" algn="l" defTabSz="914445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108" indent="-216021" algn="l" defTabSz="914445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5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5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8" descr="SV_fors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823" cy="6859588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b="0" u="sng" dirty="0" smtClean="0"/>
              <a:t/>
            </a:r>
            <a:br>
              <a:rPr lang="nb-NO" b="0" u="sng" dirty="0" smtClean="0"/>
            </a:br>
            <a:r>
              <a:rPr lang="nb-NO" b="0" u="sng" dirty="0"/>
              <a:t/>
            </a:r>
            <a:br>
              <a:rPr lang="nb-NO" b="0" u="sng" dirty="0"/>
            </a:br>
            <a:r>
              <a:rPr lang="nb-NO" b="0" u="sng" dirty="0" smtClean="0"/>
              <a:t/>
            </a:r>
            <a:br>
              <a:rPr lang="nb-NO" b="0" u="sng" dirty="0" smtClean="0"/>
            </a:br>
            <a:r>
              <a:rPr lang="nb-NO" b="0" u="sng" dirty="0"/>
              <a:t/>
            </a:r>
            <a:br>
              <a:rPr lang="nb-NO" b="0" u="sng" dirty="0"/>
            </a:br>
            <a:r>
              <a:rPr lang="nb-NO" b="0" u="sng" dirty="0" smtClean="0"/>
              <a:t/>
            </a:r>
            <a:br>
              <a:rPr lang="nb-NO" b="0" u="sng" dirty="0" smtClean="0"/>
            </a:br>
            <a:r>
              <a:rPr lang="nb-NO" b="0" u="sng" dirty="0"/>
              <a:t/>
            </a:r>
            <a:br>
              <a:rPr lang="nb-NO" b="0" u="sng" dirty="0"/>
            </a:br>
            <a:r>
              <a:rPr lang="nb-NO" b="0" u="sng" dirty="0" smtClean="0"/>
              <a:t/>
            </a:r>
            <a:br>
              <a:rPr lang="nb-NO" b="0" u="sng" dirty="0" smtClean="0"/>
            </a:br>
            <a:r>
              <a:rPr lang="nb-NO" b="0" u="sng" dirty="0"/>
              <a:t/>
            </a:r>
            <a:br>
              <a:rPr lang="nb-NO" b="0" u="sng" dirty="0"/>
            </a:br>
            <a:r>
              <a:rPr lang="nb-NO" b="0" u="sng" dirty="0" smtClean="0"/>
              <a:t/>
            </a:r>
            <a:br>
              <a:rPr lang="nb-NO" b="0" u="sng" dirty="0" smtClean="0"/>
            </a:br>
            <a:r>
              <a:rPr lang="nb-NO" b="0" u="sng" dirty="0" smtClean="0"/>
              <a:t>Hovedkrav Oslo SV: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Ny sosial boligpolitikk i Oslo</a:t>
            </a:r>
            <a:br>
              <a:rPr lang="nb-NO" dirty="0" smtClean="0"/>
            </a:br>
            <a:r>
              <a:rPr lang="nb-NO" sz="1200" dirty="0" smtClean="0"/>
              <a:t>«</a:t>
            </a:r>
            <a:r>
              <a:rPr lang="nb-NO" sz="1200" i="1" dirty="0"/>
              <a:t>Høyresiden har gjort boligmarkedet i Oslo til en </a:t>
            </a:r>
            <a:r>
              <a:rPr lang="nb-NO" sz="1200" i="1" dirty="0" err="1"/>
              <a:t>forskjellsmaskin</a:t>
            </a:r>
            <a:r>
              <a:rPr lang="nb-NO" sz="1200" i="1" dirty="0"/>
              <a:t>. Nå må vi gjenreise boligpolitikken og sørge for at alle kan skaffe seg et godt og varig hjem</a:t>
            </a:r>
            <a:r>
              <a:rPr lang="nb-NO" sz="1200" i="1" dirty="0" smtClean="0"/>
              <a:t>.»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1100" b="0" dirty="0" smtClean="0"/>
              <a:t>Innledning</a:t>
            </a:r>
            <a:r>
              <a:rPr lang="nb-NO" sz="1100" b="0" dirty="0"/>
              <a:t>: Åsmund Strand </a:t>
            </a:r>
            <a:r>
              <a:rPr lang="nb-NO" sz="1100" b="0" dirty="0" smtClean="0"/>
              <a:t>Johansen, Gamle Oslo SV</a:t>
            </a:r>
            <a:endParaRPr lang="nb-NO" b="0" dirty="0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3655" y="543761"/>
            <a:ext cx="1742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>
                <a:solidFill>
                  <a:schemeClr val="bg1"/>
                </a:solidFill>
              </a:rPr>
              <a:t>For de mange</a:t>
            </a:r>
          </a:p>
          <a:p>
            <a:pPr algn="r"/>
            <a:r>
              <a:rPr lang="en-US" sz="1900" dirty="0">
                <a:solidFill>
                  <a:schemeClr val="bg1"/>
                </a:solidFill>
              </a:rPr>
              <a:t>– </a:t>
            </a:r>
            <a:r>
              <a:rPr lang="en-US" sz="1900" dirty="0" err="1">
                <a:solidFill>
                  <a:schemeClr val="bg1"/>
                </a:solidFill>
              </a:rPr>
              <a:t>Ikke</a:t>
            </a:r>
            <a:r>
              <a:rPr lang="en-US" sz="1900" dirty="0">
                <a:solidFill>
                  <a:schemeClr val="bg1"/>
                </a:solidFill>
              </a:rPr>
              <a:t> for de </a:t>
            </a:r>
            <a:r>
              <a:rPr lang="en-US" sz="1900" dirty="0" err="1">
                <a:solidFill>
                  <a:schemeClr val="bg1"/>
                </a:solidFill>
              </a:rPr>
              <a:t>få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8" name="Bil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647" y="4555624"/>
            <a:ext cx="1300398" cy="13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Oppsummert ny boligpolitikk</a:t>
            </a:r>
            <a:endParaRPr lang="nb-NO" dirty="0"/>
          </a:p>
        </p:txBody>
      </p:sp>
      <p:pic>
        <p:nvPicPr>
          <p:cNvPr id="3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2" y="2964288"/>
            <a:ext cx="2154650" cy="1436432"/>
          </a:xfrm>
          <a:prstGeom prst="rect">
            <a:avLst/>
          </a:prstGeom>
        </p:spPr>
      </p:pic>
      <p:pic>
        <p:nvPicPr>
          <p:cNvPr id="4" name="Plassholder for bild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6" b="7266"/>
          <a:stretch>
            <a:fillRect/>
          </a:stretch>
        </p:blipFill>
        <p:spPr>
          <a:xfrm>
            <a:off x="596420" y="4471854"/>
            <a:ext cx="2154648" cy="1202978"/>
          </a:xfrm>
          <a:prstGeom prst="rect">
            <a:avLst/>
          </a:prstGeom>
        </p:spPr>
      </p:pic>
      <p:pic>
        <p:nvPicPr>
          <p:cNvPr id="5" name="Plassholder for innhold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50" y="1627403"/>
            <a:ext cx="1898015" cy="1264077"/>
          </a:xfrm>
          <a:prstGeom prst="rect">
            <a:avLst/>
          </a:prstGeom>
        </p:spPr>
      </p:pic>
      <p:pic>
        <p:nvPicPr>
          <p:cNvPr id="6" name="Plassholder for 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r="1428"/>
          <a:stretch>
            <a:fillRect/>
          </a:stretch>
        </p:blipFill>
        <p:spPr>
          <a:xfrm>
            <a:off x="4853091" y="1626031"/>
            <a:ext cx="2249789" cy="1265450"/>
          </a:xfrm>
          <a:prstGeom prst="rect">
            <a:avLst/>
          </a:prstGeom>
        </p:spPr>
      </p:pic>
      <p:pic>
        <p:nvPicPr>
          <p:cNvPr id="7" name="Plassholder for innhold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79" y="2964288"/>
            <a:ext cx="1807029" cy="2710544"/>
          </a:xfrm>
          <a:prstGeom prst="rect">
            <a:avLst/>
          </a:prstGeom>
        </p:spPr>
      </p:pic>
      <p:pic>
        <p:nvPicPr>
          <p:cNvPr id="8" name="Plassholder for innhold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66" y="2964184"/>
            <a:ext cx="2032984" cy="2710647"/>
          </a:xfrm>
          <a:prstGeom prst="rect">
            <a:avLst/>
          </a:prstGeom>
        </p:spPr>
      </p:pic>
      <p:pic>
        <p:nvPicPr>
          <p:cNvPr id="9" name="Plassholder for bild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>
          <a:xfrm>
            <a:off x="6879023" y="2964288"/>
            <a:ext cx="4818961" cy="2710544"/>
          </a:xfrm>
          <a:prstGeom prst="rect">
            <a:avLst/>
          </a:prstGeom>
        </p:spPr>
      </p:pic>
      <p:pic>
        <p:nvPicPr>
          <p:cNvPr id="10" name="Plassholder for innhold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1" y="1627401"/>
            <a:ext cx="2154649" cy="12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Takk for meg!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Ny sosial boligpolitikk i Oslo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29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 største samfunnsutfordringene</a:t>
            </a:r>
            <a:endParaRPr lang="nb-NO" dirty="0"/>
          </a:p>
        </p:txBody>
      </p:sp>
      <p:pic>
        <p:nvPicPr>
          <p:cNvPr id="9" name="Picture Placeholder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0" r="-1240"/>
          <a:stretch/>
        </p:blipFill>
        <p:spPr>
          <a:xfrm>
            <a:off x="5565276" y="2622862"/>
            <a:ext cx="4598881" cy="259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lassholder for 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 b="8134"/>
          <a:stretch>
            <a:fillRect/>
          </a:stretch>
        </p:blipFill>
        <p:spPr>
          <a:xfrm>
            <a:off x="799590" y="2622864"/>
            <a:ext cx="4641296" cy="2591316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977551" y="4677495"/>
            <a:ext cx="4161846" cy="40013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nb-NO" dirty="0" smtClean="0"/>
              <a:t>Klimaendringer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884656" y="4677495"/>
            <a:ext cx="4026344" cy="40013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nb-NO" dirty="0" smtClean="0"/>
              <a:t>Økte forskjeller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41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Sykepleierindeksen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78" y="2035175"/>
            <a:ext cx="7151768" cy="4195763"/>
          </a:xfrm>
        </p:spPr>
      </p:pic>
    </p:spTree>
    <p:extLst>
      <p:ext uri="{BB962C8B-B14F-4D97-AF65-F5344CB8AC3E}">
        <p14:creationId xmlns:p14="http://schemas.microsoft.com/office/powerpoint/2010/main" val="21219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Hovedårsak til utviklingen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40" y="2035175"/>
            <a:ext cx="6293644" cy="4195763"/>
          </a:xfrm>
        </p:spPr>
      </p:pic>
      <p:sp>
        <p:nvSpPr>
          <p:cNvPr id="5" name="TekstSylinder 4"/>
          <p:cNvSpPr txBox="1"/>
          <p:nvPr/>
        </p:nvSpPr>
        <p:spPr>
          <a:xfrm>
            <a:off x="2292183" y="6032211"/>
            <a:ext cx="4479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>
                <a:solidFill>
                  <a:schemeClr val="bg1"/>
                </a:solidFill>
              </a:rPr>
              <a:t>Bildet </a:t>
            </a:r>
            <a:r>
              <a:rPr lang="nb-NO" sz="900" dirty="0">
                <a:solidFill>
                  <a:schemeClr val="bg1"/>
                </a:solidFill>
              </a:rPr>
              <a:t>er tatt </a:t>
            </a:r>
            <a:r>
              <a:rPr lang="nb-NO" sz="900" dirty="0" smtClean="0">
                <a:solidFill>
                  <a:schemeClr val="bg1"/>
                </a:solidFill>
              </a:rPr>
              <a:t>av Free-Photos fra </a:t>
            </a:r>
            <a:r>
              <a:rPr lang="nb-NO" sz="900" dirty="0" err="1" smtClean="0">
                <a:solidFill>
                  <a:schemeClr val="bg1"/>
                </a:solidFill>
              </a:rPr>
              <a:t>Pixabay</a:t>
            </a:r>
            <a:endParaRPr lang="nb-NO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7" b="8167"/>
          <a:stretch>
            <a:fillRect/>
          </a:stretch>
        </p:blipFill>
        <p:spPr/>
      </p:pic>
      <p:pic>
        <p:nvPicPr>
          <p:cNvPr id="18" name="Plassholder for bilde 17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6" b="7266"/>
          <a:stretch>
            <a:fillRect/>
          </a:stretch>
        </p:blipFill>
        <p:spPr/>
      </p:pic>
      <p:sp>
        <p:nvSpPr>
          <p:cNvPr id="5" name="Plassholder for bilde 4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7" name="TekstSylinder 6"/>
          <p:cNvSpPr txBox="1"/>
          <p:nvPr/>
        </p:nvSpPr>
        <p:spPr>
          <a:xfrm>
            <a:off x="6141308" y="3472249"/>
            <a:ext cx="6053867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 </a:t>
            </a:r>
          </a:p>
          <a:p>
            <a:endParaRPr lang="nb-NO" dirty="0" smtClean="0"/>
          </a:p>
          <a:p>
            <a:pPr marL="342900" indent="-342900">
              <a:buAutoNum type="arabicPeriod"/>
            </a:pPr>
            <a:endParaRPr lang="nb-NO" dirty="0" smtClean="0"/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endParaRPr lang="nb-NO" dirty="0" smtClean="0"/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endParaRPr lang="nb-NO" dirty="0" smtClean="0"/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endParaRPr lang="nb-NO" dirty="0"/>
          </a:p>
        </p:txBody>
      </p:sp>
      <p:pic>
        <p:nvPicPr>
          <p:cNvPr id="17" name="Plassholder for bilde 16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r="218"/>
          <a:stretch>
            <a:fillRect/>
          </a:stretch>
        </p:blipFill>
        <p:spPr/>
      </p:pic>
      <p:sp>
        <p:nvSpPr>
          <p:cNvPr id="21" name="TekstSylinder 20"/>
          <p:cNvSpPr txBox="1"/>
          <p:nvPr/>
        </p:nvSpPr>
        <p:spPr>
          <a:xfrm>
            <a:off x="6141308" y="3472249"/>
            <a:ext cx="224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Første boligsektor</a:t>
            </a:r>
          </a:p>
          <a:p>
            <a:r>
              <a:rPr lang="nb-NO" dirty="0"/>
              <a:t>Ordinært boligmarked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6141308" y="4188941"/>
            <a:ext cx="279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Andre boligsektor</a:t>
            </a:r>
          </a:p>
          <a:p>
            <a:r>
              <a:rPr lang="nb-NO" dirty="0"/>
              <a:t>Kommunale </a:t>
            </a:r>
            <a:r>
              <a:rPr lang="nb-NO" dirty="0" smtClean="0"/>
              <a:t>boliger</a:t>
            </a:r>
            <a:endParaRPr lang="nb-NO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6153664" y="4973582"/>
            <a:ext cx="4666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Tredje boligsektor</a:t>
            </a:r>
          </a:p>
          <a:p>
            <a:r>
              <a:rPr lang="nb-NO" sz="2400" dirty="0">
                <a:solidFill>
                  <a:schemeClr val="accent1"/>
                </a:solidFill>
              </a:rPr>
              <a:t>Boliger som sykepleiere har råd til</a:t>
            </a:r>
          </a:p>
          <a:p>
            <a:endParaRPr lang="nb-NO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2146300" y="4050442"/>
            <a:ext cx="18415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nb-NO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TekstSylinder 25"/>
          <p:cNvSpPr txBox="1"/>
          <p:nvPr/>
        </p:nvSpPr>
        <p:spPr>
          <a:xfrm>
            <a:off x="2146300" y="945292"/>
            <a:ext cx="18415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nb-NO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6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Studentboliger</a:t>
            </a:r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2854720"/>
            <a:ext cx="4502150" cy="3005935"/>
          </a:xfrm>
        </p:spPr>
      </p:pic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T. Dønhaug ungdomsboliger</a:t>
            </a:r>
            <a:endParaRPr lang="nb-NO" dirty="0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2858472"/>
            <a:ext cx="4502150" cy="2998431"/>
          </a:xfr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Tredje boligsektor i dag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704335" y="5993027"/>
            <a:ext cx="439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 smtClean="0"/>
              <a:t>Ikke</a:t>
            </a:r>
            <a:r>
              <a:rPr lang="nb-NO" dirty="0" smtClean="0"/>
              <a:t> en del av Oslo SVs hovedkrav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750011" y="5993727"/>
            <a:ext cx="439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Del av Oslo SVs hovedkrav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2146300" y="3485292"/>
            <a:ext cx="18415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nb-NO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5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r="1428"/>
          <a:stretch>
            <a:fillRect/>
          </a:stretch>
        </p:blipFill>
        <p:spPr/>
      </p:pic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34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Almenbolig</a:t>
            </a:r>
            <a:r>
              <a:rPr lang="nb-NO" dirty="0" smtClean="0"/>
              <a:t> +</a:t>
            </a:r>
            <a:endParaRPr lang="nb-NO" dirty="0"/>
          </a:p>
        </p:txBody>
      </p:sp>
      <p:pic>
        <p:nvPicPr>
          <p:cNvPr id="12" name="Plassholder for innhold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05" y="2484438"/>
            <a:ext cx="2497666" cy="3746500"/>
          </a:xfrm>
        </p:spPr>
      </p:pic>
      <p:sp>
        <p:nvSpPr>
          <p:cNvPr id="9" name="Plassholder for teks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Forkjøpsrett </a:t>
            </a:r>
            <a:endParaRPr lang="nb-NO" dirty="0"/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62" y="2484438"/>
            <a:ext cx="2809875" cy="3746500"/>
          </a:xfrm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Andre elementer i ny boligpolitikk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64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0" y="1530895"/>
            <a:ext cx="8859991" cy="801285"/>
          </a:xfrm>
          <a:solidFill>
            <a:schemeClr val="bg1">
              <a:alpha val="44000"/>
            </a:schemeClr>
          </a:solidFill>
        </p:spPr>
        <p:txBody>
          <a:bodyPr/>
          <a:lstStyle/>
          <a:p>
            <a:r>
              <a:rPr lang="nb-NO" dirty="0" smtClean="0"/>
              <a:t>«Osloboligene»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5605" y="6623212"/>
            <a:ext cx="5449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Bildet er tatt av Dimitris </a:t>
            </a:r>
            <a:r>
              <a:rPr lang="nb-NO" sz="900" dirty="0" err="1">
                <a:solidFill>
                  <a:schemeClr val="bg1"/>
                </a:solidFill>
              </a:rPr>
              <a:t>Vetsikas</a:t>
            </a:r>
            <a:r>
              <a:rPr lang="nb-NO" sz="900" dirty="0">
                <a:solidFill>
                  <a:schemeClr val="bg1"/>
                </a:solidFill>
              </a:rPr>
              <a:t> fra </a:t>
            </a:r>
            <a:r>
              <a:rPr lang="nb-NO" sz="900" dirty="0" err="1">
                <a:solidFill>
                  <a:schemeClr val="bg1"/>
                </a:solidFill>
              </a:rPr>
              <a:t>Pixabay</a:t>
            </a:r>
            <a:r>
              <a:rPr lang="nb-NO" sz="9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6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ttfri velferd">
  <a:themeElements>
    <a:clrScheme name="SV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0028"/>
      </a:accent1>
      <a:accent2>
        <a:srgbClr val="009032"/>
      </a:accent2>
      <a:accent3>
        <a:srgbClr val="D7CEC8"/>
      </a:accent3>
      <a:accent4>
        <a:srgbClr val="145A32"/>
      </a:accent4>
      <a:accent5>
        <a:srgbClr val="ECE7E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fittfri velferd" id="{16565657-CB10-4E35-8E59-0095FC0AF165}" vid="{7CF5C9AA-1C5D-46F4-A2F9-B22FDC96882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Profittfri velferd</Template>
  <TotalTime>645</TotalTime>
  <Words>109</Words>
  <Application>Microsoft Office PowerPoint</Application>
  <PresentationFormat>Egendefinert</PresentationFormat>
  <Paragraphs>56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Profittfri velferd</vt:lpstr>
      <vt:lpstr>         Hovedkrav Oslo SV: Ny sosial boligpolitikk i Oslo «Høyresiden har gjort boligmarkedet i Oslo til en forskjellsmaskin. Nå må vi gjenreise boligpolitikken og sørge for at alle kan skaffe seg et godt og varig hjem.»  Innledning: Åsmund Strand Johansen, Gamle Oslo SV</vt:lpstr>
      <vt:lpstr>De største samfunnsutfordringene</vt:lpstr>
      <vt:lpstr>Sykepleierindeksen</vt:lpstr>
      <vt:lpstr>Hovedårsak til utviklingen</vt:lpstr>
      <vt:lpstr>PowerPoint-presentasjon</vt:lpstr>
      <vt:lpstr>Tredje boligsektor i dag</vt:lpstr>
      <vt:lpstr>PowerPoint-presentasjon</vt:lpstr>
      <vt:lpstr>Andre elementer i ny boligpolitikk</vt:lpstr>
      <vt:lpstr>«Osloboligene»</vt:lpstr>
      <vt:lpstr>Oppsummert ny boligpolitikk</vt:lpstr>
      <vt:lpstr>Takk for meg!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sosial boligpolitikk i Oslo</dc:title>
  <dc:creator>Meld inn i Domenet</dc:creator>
  <cp:lastModifiedBy>Meld inn i Domenet</cp:lastModifiedBy>
  <cp:revision>43</cp:revision>
  <cp:lastPrinted>2019-05-10T18:15:27Z</cp:lastPrinted>
  <dcterms:created xsi:type="dcterms:W3CDTF">2019-04-03T13:00:11Z</dcterms:created>
  <dcterms:modified xsi:type="dcterms:W3CDTF">2019-05-10T18:17:23Z</dcterms:modified>
</cp:coreProperties>
</file>