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8" r:id="rId2"/>
    <p:sldId id="287" r:id="rId3"/>
    <p:sldId id="299" r:id="rId4"/>
    <p:sldId id="302" r:id="rId5"/>
    <p:sldId id="298" r:id="rId6"/>
    <p:sldId id="300" r:id="rId7"/>
    <p:sldId id="301" r:id="rId8"/>
    <p:sldId id="303" r:id="rId9"/>
    <p:sldId id="304" r:id="rId10"/>
    <p:sldId id="306" r:id="rId11"/>
    <p:sldId id="264" r:id="rId12"/>
  </p:sldIdLst>
  <p:sldSz cx="12195175" cy="6859588"/>
  <p:notesSz cx="6797675" cy="4565650"/>
  <p:defaultTextStyle>
    <a:defPPr>
      <a:defRPr lang="nb-NO"/>
    </a:defPPr>
    <a:lvl1pPr marL="0" algn="l" defTabSz="9144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22" algn="l" defTabSz="9144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45" algn="l" defTabSz="9144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69" algn="l" defTabSz="9144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91" algn="l" defTabSz="9144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114" algn="l" defTabSz="9144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338" algn="l" defTabSz="9144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559" algn="l" defTabSz="9144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782" algn="l" defTabSz="9144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1">
          <p15:clr>
            <a:srgbClr val="A4A3A4"/>
          </p15:clr>
        </p15:guide>
        <p15:guide id="2" pos="38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18" autoAdjust="0"/>
    <p:restoredTop sz="72915" autoAdjust="0"/>
  </p:normalViewPr>
  <p:slideViewPr>
    <p:cSldViewPr snapToGrid="0">
      <p:cViewPr>
        <p:scale>
          <a:sx n="120" d="100"/>
          <a:sy n="120" d="100"/>
        </p:scale>
        <p:origin x="-2333" y="-115"/>
      </p:cViewPr>
      <p:guideLst>
        <p:guide orient="horz" pos="2161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228283"/>
          </a:xfrm>
          <a:prstGeom prst="rect">
            <a:avLst/>
          </a:prstGeom>
        </p:spPr>
        <p:txBody>
          <a:bodyPr vert="horz" lIns="62124" tIns="31062" rIns="62124" bIns="31062" rtlCol="0"/>
          <a:lstStyle>
            <a:lvl1pPr algn="l">
              <a:defRPr sz="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228283"/>
          </a:xfrm>
          <a:prstGeom prst="rect">
            <a:avLst/>
          </a:prstGeom>
        </p:spPr>
        <p:txBody>
          <a:bodyPr vert="horz" lIns="62124" tIns="31062" rIns="62124" bIns="31062" rtlCol="0"/>
          <a:lstStyle>
            <a:lvl1pPr algn="r">
              <a:defRPr sz="800"/>
            </a:lvl1pPr>
          </a:lstStyle>
          <a:p>
            <a:fld id="{916073DD-6818-D64A-8FF8-78824D7518BF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4336575"/>
            <a:ext cx="2945659" cy="228283"/>
          </a:xfrm>
          <a:prstGeom prst="rect">
            <a:avLst/>
          </a:prstGeom>
        </p:spPr>
        <p:txBody>
          <a:bodyPr vert="horz" lIns="62124" tIns="31062" rIns="62124" bIns="31062" rtlCol="0" anchor="b"/>
          <a:lstStyle>
            <a:lvl1pPr algn="l">
              <a:defRPr sz="8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4336575"/>
            <a:ext cx="2945659" cy="228283"/>
          </a:xfrm>
          <a:prstGeom prst="rect">
            <a:avLst/>
          </a:prstGeom>
        </p:spPr>
        <p:txBody>
          <a:bodyPr vert="horz" lIns="62124" tIns="31062" rIns="62124" bIns="31062" rtlCol="0" anchor="b"/>
          <a:lstStyle>
            <a:lvl1pPr algn="r">
              <a:defRPr sz="800"/>
            </a:lvl1pPr>
          </a:lstStyle>
          <a:p>
            <a:fld id="{1F243C9A-43AD-7E47-899A-469EBDC47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9871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229075"/>
          </a:xfrm>
          <a:prstGeom prst="rect">
            <a:avLst/>
          </a:prstGeom>
        </p:spPr>
        <p:txBody>
          <a:bodyPr vert="horz" lIns="62124" tIns="31062" rIns="62124" bIns="31062" rtlCol="0"/>
          <a:lstStyle>
            <a:lvl1pPr algn="l">
              <a:defRPr sz="8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229075"/>
          </a:xfrm>
          <a:prstGeom prst="rect">
            <a:avLst/>
          </a:prstGeom>
        </p:spPr>
        <p:txBody>
          <a:bodyPr vert="horz" lIns="62124" tIns="31062" rIns="62124" bIns="31062" rtlCol="0"/>
          <a:lstStyle>
            <a:lvl1pPr algn="r">
              <a:defRPr sz="800"/>
            </a:lvl1pPr>
          </a:lstStyle>
          <a:p>
            <a:fld id="{3E1F0B03-8B75-4E67-A186-0E41C793EF2A}" type="datetimeFigureOut">
              <a:rPr lang="nb-NO" smtClean="0"/>
              <a:t>10.05.2019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2030413" y="571500"/>
            <a:ext cx="2736850" cy="1539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2124" tIns="31062" rIns="62124" bIns="31062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2197219"/>
            <a:ext cx="5438140" cy="1797725"/>
          </a:xfrm>
          <a:prstGeom prst="rect">
            <a:avLst/>
          </a:prstGeom>
        </p:spPr>
        <p:txBody>
          <a:bodyPr vert="horz" lIns="62124" tIns="31062" rIns="62124" bIns="31062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4336576"/>
            <a:ext cx="2945659" cy="229075"/>
          </a:xfrm>
          <a:prstGeom prst="rect">
            <a:avLst/>
          </a:prstGeom>
        </p:spPr>
        <p:txBody>
          <a:bodyPr vert="horz" lIns="62124" tIns="31062" rIns="62124" bIns="31062" rtlCol="0" anchor="b"/>
          <a:lstStyle>
            <a:lvl1pPr algn="l">
              <a:defRPr sz="8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4" y="4336576"/>
            <a:ext cx="2945659" cy="229075"/>
          </a:xfrm>
          <a:prstGeom prst="rect">
            <a:avLst/>
          </a:prstGeom>
        </p:spPr>
        <p:txBody>
          <a:bodyPr vert="horz" lIns="62124" tIns="31062" rIns="62124" bIns="31062" rtlCol="0" anchor="b"/>
          <a:lstStyle>
            <a:lvl1pPr algn="r">
              <a:defRPr sz="800"/>
            </a:lvl1pPr>
          </a:lstStyle>
          <a:p>
            <a:fld id="{B2E7E1F0-1924-41F3-BA2C-16911F8BDBE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47011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621243"/>
            <a:endParaRPr lang="nb-NO" sz="1400" dirty="0">
              <a:latin typeface="+mj-lt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E7E1F0-1924-41F3-BA2C-16911F8BDBE8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881697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400" dirty="0">
              <a:latin typeface="+mj-lt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7E1F0-1924-41F3-BA2C-16911F8BDBE8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853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400" dirty="0">
              <a:latin typeface="+mj-lt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7E1F0-1924-41F3-BA2C-16911F8BDBE8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5935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40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184998-70D7-4070-8514-F7C4F37FE0F3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07305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621243"/>
            <a:endParaRPr lang="nb-NO" sz="1400" dirty="0">
              <a:latin typeface="Calibri Light (Overskrifter)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7E1F0-1924-41F3-BA2C-16911F8BDBE8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627448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7E1F0-1924-41F3-BA2C-16911F8BDBE8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514434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400" dirty="0">
              <a:latin typeface="+mj-lt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7E1F0-1924-41F3-BA2C-16911F8BDBE8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13977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400" dirty="0">
              <a:latin typeface="+mj-lt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7E1F0-1924-41F3-BA2C-16911F8BDBE8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667562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400" dirty="0">
              <a:latin typeface="+mj-lt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7E1F0-1924-41F3-BA2C-16911F8BDBE8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26545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400" dirty="0">
              <a:latin typeface="+mj-lt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7E1F0-1924-41F3-BA2C-16911F8BDBE8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38154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400" dirty="0">
              <a:latin typeface="+mj-lt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7E1F0-1924-41F3-BA2C-16911F8BDBE8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92586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bilde 1"/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12196893" cy="6860446"/>
          </a:xfrm>
          <a:prstGeom prst="rect">
            <a:avLst/>
          </a:prstGeom>
          <a:solidFill>
            <a:schemeClr val="accent3"/>
          </a:solidFill>
        </p:spPr>
        <p:txBody>
          <a:bodyPr lIns="0" tIns="720072" rIns="0" bIns="0" anchor="t" anchorCtr="1"/>
          <a:lstStyle>
            <a:lvl1pPr marL="0" indent="0" algn="ctr">
              <a:buNone/>
              <a:defRPr sz="2000"/>
            </a:lvl1pPr>
          </a:lstStyle>
          <a:p>
            <a:r>
              <a:rPr lang="nb-NO" dirty="0"/>
              <a:t>Sett inn bilde via menyen «Sett inn» øverst i PPT </a:t>
            </a:r>
          </a:p>
        </p:txBody>
      </p:sp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3025363" y="1764630"/>
            <a:ext cx="8607878" cy="2700963"/>
          </a:xfrm>
          <a:blipFill>
            <a:blip r:embed="rId2"/>
            <a:stretch>
              <a:fillRect/>
            </a:stretch>
          </a:blipFill>
        </p:spPr>
        <p:txBody>
          <a:bodyPr lIns="342034" rIns="2700270" bIns="774078" anchor="b">
            <a:normAutofit/>
          </a:bodyPr>
          <a:lstStyle>
            <a:lvl1pPr algn="l"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Klikk for å legge til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3379987" y="3718548"/>
            <a:ext cx="5845074" cy="643446"/>
          </a:xfrm>
        </p:spPr>
        <p:txBody>
          <a:bodyPr lIns="0">
            <a:normAutofit/>
          </a:bodyPr>
          <a:lstStyle>
            <a:lvl1pPr marL="0" indent="0" algn="l">
              <a:buNone/>
              <a:defRPr sz="3800">
                <a:solidFill>
                  <a:schemeClr val="bg1"/>
                </a:solidFill>
              </a:defRPr>
            </a:lvl1pPr>
            <a:lvl2pPr marL="457222" indent="0" algn="ctr">
              <a:buNone/>
              <a:defRPr sz="2000"/>
            </a:lvl2pPr>
            <a:lvl3pPr marL="914445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8" indent="0" algn="ctr">
              <a:buNone/>
              <a:defRPr sz="1600"/>
            </a:lvl7pPr>
            <a:lvl8pPr marL="3200559" indent="0" algn="ctr">
              <a:buNone/>
              <a:defRPr sz="1600"/>
            </a:lvl8pPr>
            <a:lvl9pPr marL="3657782" indent="0" algn="ctr">
              <a:buNone/>
              <a:defRPr sz="1600"/>
            </a:lvl9pPr>
          </a:lstStyle>
          <a:p>
            <a:r>
              <a:rPr lang="nb-NO" dirty="0"/>
              <a:t>Klikk for å legge til undertittel</a:t>
            </a:r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647" y="4555624"/>
            <a:ext cx="1300398" cy="1300276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9533508" y="550203"/>
            <a:ext cx="209973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900" b="1" dirty="0">
                <a:solidFill>
                  <a:srgbClr val="FF0000"/>
                </a:solidFill>
              </a:rPr>
              <a:t>For de mange</a:t>
            </a:r>
            <a:endParaRPr lang="en-US" sz="1900" b="0" dirty="0">
              <a:solidFill>
                <a:srgbClr val="FF0000"/>
              </a:solidFill>
            </a:endParaRPr>
          </a:p>
          <a:p>
            <a:pPr algn="r"/>
            <a:r>
              <a:rPr lang="en-US" sz="1900" b="0" dirty="0">
                <a:solidFill>
                  <a:srgbClr val="FF0000"/>
                </a:solidFill>
              </a:rPr>
              <a:t>– </a:t>
            </a:r>
            <a:r>
              <a:rPr lang="en-US" sz="1900" b="0" dirty="0" err="1">
                <a:solidFill>
                  <a:srgbClr val="FF0000"/>
                </a:solidFill>
              </a:rPr>
              <a:t>Ikke</a:t>
            </a:r>
            <a:r>
              <a:rPr lang="en-US" sz="1900" b="0" dirty="0">
                <a:solidFill>
                  <a:srgbClr val="FF0000"/>
                </a:solidFill>
              </a:rPr>
              <a:t> for de </a:t>
            </a:r>
            <a:r>
              <a:rPr lang="en-US" sz="1900" b="0" dirty="0" err="1">
                <a:solidFill>
                  <a:srgbClr val="FF0000"/>
                </a:solidFill>
              </a:rPr>
              <a:t>få</a:t>
            </a:r>
            <a:endParaRPr lang="en-US" sz="19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406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65337" y="2034727"/>
            <a:ext cx="4502028" cy="450161"/>
          </a:xfrm>
        </p:spPr>
        <p:txBody>
          <a:bodyPr anchor="t">
            <a:noAutofit/>
          </a:bodyPr>
          <a:lstStyle>
            <a:lvl1pPr marL="0" indent="0">
              <a:buNone/>
              <a:defRPr sz="2800" b="1"/>
            </a:lvl1pPr>
            <a:lvl2pPr marL="457222" indent="0">
              <a:buNone/>
              <a:defRPr sz="2000" b="1"/>
            </a:lvl2pPr>
            <a:lvl3pPr marL="914445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8" indent="0">
              <a:buNone/>
              <a:defRPr sz="1600" b="1"/>
            </a:lvl7pPr>
            <a:lvl8pPr marL="3200559" indent="0">
              <a:buNone/>
              <a:defRPr sz="1600" b="1"/>
            </a:lvl8pPr>
            <a:lvl9pPr marL="3657782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65337" y="2484886"/>
            <a:ext cx="4502028" cy="3745335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5762595" y="2034727"/>
            <a:ext cx="4502028" cy="450161"/>
          </a:xfrm>
        </p:spPr>
        <p:txBody>
          <a:bodyPr anchor="t">
            <a:noAutofit/>
          </a:bodyPr>
          <a:lstStyle>
            <a:lvl1pPr marL="0" indent="0">
              <a:buNone/>
              <a:defRPr sz="2800" b="1"/>
            </a:lvl1pPr>
            <a:lvl2pPr marL="457222" indent="0">
              <a:buNone/>
              <a:defRPr sz="2000" b="1"/>
            </a:lvl2pPr>
            <a:lvl3pPr marL="914445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8" indent="0">
              <a:buNone/>
              <a:defRPr sz="1600" b="1"/>
            </a:lvl7pPr>
            <a:lvl8pPr marL="3200559" indent="0">
              <a:buNone/>
              <a:defRPr sz="1600" b="1"/>
            </a:lvl8pPr>
            <a:lvl9pPr marL="3657782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5762595" y="2484886"/>
            <a:ext cx="4502028" cy="3745335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10.05.2019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12" name="Tit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84663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10.05.2019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80477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10.05.2019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3840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i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4"/>
          <p:cNvSpPr>
            <a:spLocks noGrp="1"/>
          </p:cNvSpPr>
          <p:nvPr>
            <p:ph type="pic" sz="quarter" idx="17"/>
          </p:nvPr>
        </p:nvSpPr>
        <p:spPr>
          <a:xfrm>
            <a:off x="-1" y="0"/>
            <a:ext cx="6049575" cy="3377582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17" name="Plassholder for bilde 4"/>
          <p:cNvSpPr>
            <a:spLocks noGrp="1"/>
          </p:cNvSpPr>
          <p:nvPr>
            <p:ph type="pic" sz="quarter" idx="19"/>
          </p:nvPr>
        </p:nvSpPr>
        <p:spPr>
          <a:xfrm>
            <a:off x="6145600" y="0"/>
            <a:ext cx="6049575" cy="3377582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23" name="Plassholder for bilde 4"/>
          <p:cNvSpPr>
            <a:spLocks noGrp="1"/>
          </p:cNvSpPr>
          <p:nvPr>
            <p:ph type="pic" sz="quarter" idx="20"/>
          </p:nvPr>
        </p:nvSpPr>
        <p:spPr>
          <a:xfrm>
            <a:off x="-1" y="3482006"/>
            <a:ext cx="6049575" cy="3377582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24" name="Plassholder for bilde 4"/>
          <p:cNvSpPr>
            <a:spLocks noGrp="1"/>
          </p:cNvSpPr>
          <p:nvPr>
            <p:ph type="pic" sz="quarter" idx="21"/>
          </p:nvPr>
        </p:nvSpPr>
        <p:spPr>
          <a:xfrm>
            <a:off x="6145600" y="3482006"/>
            <a:ext cx="6049575" cy="3377582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79325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10.05.2019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12558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tel og innhold Rød bg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42042" y="277398"/>
            <a:ext cx="12195175" cy="68595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5" tIns="22863" rIns="45725" bIns="22863"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3651F3-9B16-40C6-B209-3688FC9C95F6}" type="datetimeFigureOut">
              <a:rPr lang="nb-NO" smtClean="0"/>
              <a:pPr/>
              <a:t>10.05.2019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751DFAA-887F-4071-8EAD-E8CA316FCF06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850" y="1485529"/>
            <a:ext cx="781454" cy="781381"/>
          </a:xfrm>
          <a:prstGeom prst="rect">
            <a:avLst/>
          </a:prstGeom>
        </p:spPr>
      </p:pic>
      <p:pic>
        <p:nvPicPr>
          <p:cNvPr id="9" name="Bil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9153" y="643179"/>
            <a:ext cx="2641152" cy="81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306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10.05.2019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9" name="Tit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2" name="Plassholder for bilde 1"/>
          <p:cNvSpPr>
            <a:spLocks noGrp="1"/>
          </p:cNvSpPr>
          <p:nvPr>
            <p:ph type="pic" sz="quarter" idx="13"/>
          </p:nvPr>
        </p:nvSpPr>
        <p:spPr>
          <a:xfrm>
            <a:off x="6086741" y="2034727"/>
            <a:ext cx="4096845" cy="4195495"/>
          </a:xfrm>
          <a:prstGeom prst="rect">
            <a:avLst/>
          </a:prstGeom>
          <a:solidFill>
            <a:schemeClr val="accent3"/>
          </a:solidFill>
        </p:spPr>
        <p:txBody>
          <a:bodyPr lIns="0" tIns="1080000" rIns="0" bIns="0" anchor="t" anchorCtr="1"/>
          <a:lstStyle>
            <a:lvl1pPr marL="0" indent="0" algn="ctr">
              <a:buNone/>
              <a:defRPr sz="2000"/>
            </a:lvl1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10" name="Plassholder for tekst 9"/>
          <p:cNvSpPr>
            <a:spLocks noGrp="1"/>
          </p:cNvSpPr>
          <p:nvPr>
            <p:ph type="body" sz="quarter" idx="14"/>
          </p:nvPr>
        </p:nvSpPr>
        <p:spPr>
          <a:xfrm>
            <a:off x="666302" y="2034727"/>
            <a:ext cx="4826173" cy="4195495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5002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t bilde med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bilde 1"/>
          <p:cNvSpPr>
            <a:spLocks noGrp="1"/>
          </p:cNvSpPr>
          <p:nvPr>
            <p:ph type="pic" sz="quarter" idx="13"/>
          </p:nvPr>
        </p:nvSpPr>
        <p:spPr>
          <a:xfrm>
            <a:off x="342154" y="315114"/>
            <a:ext cx="5762595" cy="6230221"/>
          </a:xfrm>
          <a:prstGeom prst="rect">
            <a:avLst/>
          </a:prstGeom>
          <a:solidFill>
            <a:schemeClr val="accent3"/>
          </a:solidFill>
        </p:spPr>
        <p:txBody>
          <a:bodyPr lIns="0" tIns="2160000" rIns="0" bIns="0" anchor="t" anchorCtr="1"/>
          <a:lstStyle>
            <a:lvl1pPr marL="0" indent="0" algn="ctr">
              <a:buNone/>
              <a:defRPr sz="2000"/>
            </a:lvl1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9" name="Tit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10" name="Plassholder for tekst 9"/>
          <p:cNvSpPr>
            <a:spLocks noGrp="1"/>
          </p:cNvSpPr>
          <p:nvPr>
            <p:ph type="body" sz="quarter" idx="14"/>
          </p:nvPr>
        </p:nvSpPr>
        <p:spPr>
          <a:xfrm>
            <a:off x="6608978" y="2881027"/>
            <a:ext cx="4133143" cy="3664306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8" name="Plassholder for tekst 7"/>
          <p:cNvSpPr>
            <a:spLocks noGrp="1"/>
          </p:cNvSpPr>
          <p:nvPr>
            <p:ph type="body" sz="quarter" idx="15" hasCustomPrompt="1"/>
          </p:nvPr>
        </p:nvSpPr>
        <p:spPr>
          <a:xfrm>
            <a:off x="6514046" y="2058136"/>
            <a:ext cx="4228095" cy="450161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 dirty="0"/>
              <a:t>Underoverskrift</a:t>
            </a:r>
          </a:p>
        </p:txBody>
      </p:sp>
    </p:spTree>
    <p:extLst>
      <p:ext uri="{BB962C8B-B14F-4D97-AF65-F5344CB8AC3E}">
        <p14:creationId xmlns:p14="http://schemas.microsoft.com/office/powerpoint/2010/main" val="3033709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/>
          <p:cNvSpPr/>
          <p:nvPr userDrawn="1"/>
        </p:nvSpPr>
        <p:spPr>
          <a:xfrm>
            <a:off x="1" y="0"/>
            <a:ext cx="12195175" cy="68595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5" tIns="22863" rIns="45725" bIns="22863"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3025363" y="1764630"/>
            <a:ext cx="8607878" cy="2700963"/>
          </a:xfrm>
          <a:blipFill>
            <a:blip r:embed="rId2"/>
            <a:stretch>
              <a:fillRect/>
            </a:stretch>
          </a:blipFill>
        </p:spPr>
        <p:txBody>
          <a:bodyPr lIns="342034" rIns="2700270" bIns="774078" anchor="b">
            <a:normAutofit/>
          </a:bodyPr>
          <a:lstStyle>
            <a:lvl1pPr algn="l"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Klikk for å legge til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3379987" y="3718548"/>
            <a:ext cx="5845074" cy="643446"/>
          </a:xfrm>
        </p:spPr>
        <p:txBody>
          <a:bodyPr lIns="0">
            <a:normAutofit/>
          </a:bodyPr>
          <a:lstStyle>
            <a:lvl1pPr marL="0" indent="0" algn="l">
              <a:buNone/>
              <a:defRPr sz="3800">
                <a:solidFill>
                  <a:schemeClr val="bg1"/>
                </a:solidFill>
              </a:defRPr>
            </a:lvl1pPr>
            <a:lvl2pPr marL="457222" indent="0" algn="ctr">
              <a:buNone/>
              <a:defRPr sz="2000"/>
            </a:lvl2pPr>
            <a:lvl3pPr marL="914445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8" indent="0" algn="ctr">
              <a:buNone/>
              <a:defRPr sz="1600"/>
            </a:lvl7pPr>
            <a:lvl8pPr marL="3200559" indent="0" algn="ctr">
              <a:buNone/>
              <a:defRPr sz="1600"/>
            </a:lvl8pPr>
            <a:lvl9pPr marL="3657782" indent="0" algn="ctr">
              <a:buNone/>
              <a:defRPr sz="1600"/>
            </a:lvl9pPr>
          </a:lstStyle>
          <a:p>
            <a:r>
              <a:rPr lang="nb-NO" dirty="0"/>
              <a:t>Klikk for å legge til undertittel</a:t>
            </a:r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647" y="4555624"/>
            <a:ext cx="1300398" cy="1300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544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es bilde med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ilde 1"/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12196893" cy="6860446"/>
          </a:xfrm>
          <a:prstGeom prst="rect">
            <a:avLst/>
          </a:prstGeom>
          <a:solidFill>
            <a:schemeClr val="accent3"/>
          </a:solidFill>
        </p:spPr>
        <p:txBody>
          <a:bodyPr lIns="0" tIns="2160000" rIns="0" bIns="0" anchor="t" anchorCtr="1"/>
          <a:lstStyle>
            <a:lvl1pPr marL="0" indent="0" algn="ctr">
              <a:buNone/>
              <a:defRPr sz="2000"/>
            </a:lvl1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7" name="Plassholder for tekst 3"/>
          <p:cNvSpPr>
            <a:spLocks noGrp="1"/>
          </p:cNvSpPr>
          <p:nvPr>
            <p:ph type="body" sz="quarter" idx="14" hasCustomPrompt="1"/>
          </p:nvPr>
        </p:nvSpPr>
        <p:spPr>
          <a:xfrm>
            <a:off x="10768850" y="1485529"/>
            <a:ext cx="781454" cy="78138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10.05.2019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 dirty="0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8C52140-B7C3-0B46-8A7C-EFD48BDAA1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200" y="659942"/>
            <a:ext cx="2606104" cy="80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135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es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bilde 1"/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12196893" cy="6860446"/>
          </a:xfrm>
          <a:prstGeom prst="rect">
            <a:avLst/>
          </a:prstGeom>
          <a:solidFill>
            <a:schemeClr val="accent3"/>
          </a:solidFill>
        </p:spPr>
        <p:txBody>
          <a:bodyPr lIns="0" tIns="2160000" rIns="0" bIns="0" anchor="t" anchorCtr="1"/>
          <a:lstStyle>
            <a:lvl1pPr marL="0" indent="0" algn="ctr">
              <a:buNone/>
              <a:defRPr sz="2000"/>
            </a:lvl1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4" hasCustomPrompt="1"/>
          </p:nvPr>
        </p:nvSpPr>
        <p:spPr>
          <a:xfrm>
            <a:off x="10768850" y="1485529"/>
            <a:ext cx="781454" cy="78138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nb-NO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234860CE-0E83-FB4A-9F5F-C2CCEB73BB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200" y="659942"/>
            <a:ext cx="2606104" cy="80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738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666301" y="2034727"/>
            <a:ext cx="4502028" cy="4195495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762596" y="2034727"/>
            <a:ext cx="4502028" cy="4195495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10.05.2019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9" name="Tit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13274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" y="647389"/>
            <a:ext cx="8859991" cy="801285"/>
          </a:xfrm>
          <a:prstGeom prst="rect">
            <a:avLst/>
          </a:prstGeom>
          <a:solidFill>
            <a:schemeClr val="bg1"/>
          </a:solidFill>
          <a:ln w="12700" cap="rnd">
            <a:noFill/>
          </a:ln>
        </p:spPr>
        <p:txBody>
          <a:bodyPr vert="horz" lIns="666066" tIns="0" rIns="0" bIns="0" rtlCol="0" anchor="ctr" anchorCtr="0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66302" y="2034727"/>
            <a:ext cx="9598323" cy="419549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66302" y="6448073"/>
            <a:ext cx="846441" cy="184709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defRPr sz="1200">
                <a:solidFill>
                  <a:schemeClr val="dk1"/>
                </a:solidFill>
              </a:defRPr>
            </a:lvl1pPr>
          </a:lstStyle>
          <a:p>
            <a:fld id="{983651F3-9B16-40C6-B209-3688FC9C95F6}" type="datetimeFigureOut">
              <a:rPr lang="nb-NO" smtClean="0"/>
              <a:pPr/>
              <a:t>10.05.2019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1984488" y="6448073"/>
            <a:ext cx="7445475" cy="184709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 sz="1200">
                <a:solidFill>
                  <a:schemeClr val="dk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9901707" y="6448073"/>
            <a:ext cx="308892" cy="184709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r">
              <a:defRPr sz="1200">
                <a:solidFill>
                  <a:schemeClr val="dk1"/>
                </a:solidFill>
              </a:defRPr>
            </a:lvl1pPr>
          </a:lstStyle>
          <a:p>
            <a:fld id="{5751DFAA-887F-4071-8EAD-E8CA316FCF06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2" name="Bilde 1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850" y="1507301"/>
            <a:ext cx="781454" cy="781381"/>
          </a:xfrm>
          <a:prstGeom prst="rect">
            <a:avLst/>
          </a:prstGeom>
        </p:spPr>
      </p:pic>
      <p:pic>
        <p:nvPicPr>
          <p:cNvPr id="8" name="Bilde 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642" y="648233"/>
            <a:ext cx="2602890" cy="80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57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56" r:id="rId4"/>
    <p:sldLayoutId id="2147483658" r:id="rId5"/>
    <p:sldLayoutId id="2147483661" r:id="rId6"/>
    <p:sldLayoutId id="2147483660" r:id="rId7"/>
    <p:sldLayoutId id="2147483659" r:id="rId8"/>
    <p:sldLayoutId id="2147483652" r:id="rId9"/>
    <p:sldLayoutId id="2147483653" r:id="rId10"/>
    <p:sldLayoutId id="2147483654" r:id="rId11"/>
    <p:sldLayoutId id="2147483655" r:id="rId12"/>
    <p:sldLayoutId id="2147483662" r:id="rId13"/>
  </p:sldLayoutIdLst>
  <p:txStyles>
    <p:titleStyle>
      <a:lvl1pPr algn="l" defTabSz="914445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52025" indent="-252025" algn="l" defTabSz="914445" rtl="0" eaLnBrk="1" latinLnBrk="0" hangingPunct="1">
        <a:lnSpc>
          <a:spcPct val="90000"/>
        </a:lnSpc>
        <a:spcBef>
          <a:spcPts val="1000"/>
        </a:spcBef>
        <a:buFont typeface="Calibri" panose="020F050202020403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32043" indent="-216021" algn="l" defTabSz="914445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65" indent="-216021" algn="l" defTabSz="914445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-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864086" indent="-216021" algn="l" defTabSz="914445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080108" indent="-216021" algn="l" defTabSz="914445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-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5" indent="-228611" algn="l" defTabSz="91444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2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5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8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59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2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10" Type="http://schemas.openxmlformats.org/officeDocument/2006/relationships/image" Target="../media/image29.pn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9" name="Picture 8" descr="SV_forsid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4823" cy="6859588"/>
          </a:xfrm>
          <a:prstGeom prst="rect">
            <a:avLst/>
          </a:prstGeom>
        </p:spPr>
      </p:pic>
      <p:sp>
        <p:nvSpPr>
          <p:cNvPr id="3" name="Tittel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b-NO" b="0" u="sng" dirty="0" smtClean="0"/>
              <a:t/>
            </a:r>
            <a:br>
              <a:rPr lang="nb-NO" b="0" u="sng" dirty="0" smtClean="0"/>
            </a:br>
            <a:r>
              <a:rPr lang="nb-NO" b="0" u="sng" dirty="0"/>
              <a:t/>
            </a:r>
            <a:br>
              <a:rPr lang="nb-NO" b="0" u="sng" dirty="0"/>
            </a:br>
            <a:r>
              <a:rPr lang="nb-NO" b="0" u="sng" dirty="0" smtClean="0"/>
              <a:t/>
            </a:r>
            <a:br>
              <a:rPr lang="nb-NO" b="0" u="sng" dirty="0" smtClean="0"/>
            </a:br>
            <a:r>
              <a:rPr lang="nb-NO" b="0" u="sng" dirty="0"/>
              <a:t/>
            </a:r>
            <a:br>
              <a:rPr lang="nb-NO" b="0" u="sng" dirty="0"/>
            </a:br>
            <a:r>
              <a:rPr lang="nb-NO" b="0" u="sng" dirty="0" smtClean="0"/>
              <a:t/>
            </a:r>
            <a:br>
              <a:rPr lang="nb-NO" b="0" u="sng" dirty="0" smtClean="0"/>
            </a:br>
            <a:r>
              <a:rPr lang="nb-NO" b="0" u="sng" dirty="0"/>
              <a:t/>
            </a:r>
            <a:br>
              <a:rPr lang="nb-NO" b="0" u="sng" dirty="0"/>
            </a:br>
            <a:r>
              <a:rPr lang="nb-NO" b="0" u="sng" dirty="0" smtClean="0"/>
              <a:t/>
            </a:r>
            <a:br>
              <a:rPr lang="nb-NO" b="0" u="sng" dirty="0" smtClean="0"/>
            </a:br>
            <a:r>
              <a:rPr lang="nb-NO" b="0" u="sng" dirty="0"/>
              <a:t/>
            </a:r>
            <a:br>
              <a:rPr lang="nb-NO" b="0" u="sng" dirty="0"/>
            </a:br>
            <a:r>
              <a:rPr lang="nb-NO" b="0" u="sng" dirty="0" smtClean="0"/>
              <a:t/>
            </a:r>
            <a:br>
              <a:rPr lang="nb-NO" b="0" u="sng" dirty="0" smtClean="0"/>
            </a:br>
            <a:r>
              <a:rPr lang="nb-NO" b="0" u="sng" dirty="0" smtClean="0"/>
              <a:t>Hovedkrav Oslo SV: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Ny sosial boligpolitikk i Oslo</a:t>
            </a:r>
            <a:br>
              <a:rPr lang="nb-NO" dirty="0" smtClean="0"/>
            </a:br>
            <a:r>
              <a:rPr lang="nb-NO" sz="1200" dirty="0" smtClean="0"/>
              <a:t>«</a:t>
            </a:r>
            <a:r>
              <a:rPr lang="nb-NO" sz="1200" i="1" dirty="0"/>
              <a:t>Høyresiden har gjort boligmarkedet i Oslo til en </a:t>
            </a:r>
            <a:r>
              <a:rPr lang="nb-NO" sz="1200" i="1" dirty="0" err="1"/>
              <a:t>forskjellsmaskin</a:t>
            </a:r>
            <a:r>
              <a:rPr lang="nb-NO" sz="1200" i="1" dirty="0"/>
              <a:t>. Nå må vi gjenreise boligpolitikken og sørge for at alle kan skaffe seg et godt og varig hjem</a:t>
            </a:r>
            <a:r>
              <a:rPr lang="nb-NO" sz="1200" i="1" dirty="0" smtClean="0"/>
              <a:t>.»</a:t>
            </a:r>
            <a:r>
              <a:rPr lang="nb-NO" dirty="0"/>
              <a:t/>
            </a:r>
            <a:br>
              <a:rPr lang="nb-NO" dirty="0"/>
            </a:br>
            <a:r>
              <a:rPr lang="nb-NO" dirty="0" smtClean="0"/>
              <a:t/>
            </a:r>
            <a:br>
              <a:rPr lang="nb-NO" dirty="0" smtClean="0"/>
            </a:br>
            <a:r>
              <a:rPr lang="nb-NO" sz="1100" b="0" dirty="0" smtClean="0"/>
              <a:t>Innledning</a:t>
            </a:r>
            <a:r>
              <a:rPr lang="nb-NO" sz="1100" b="0" dirty="0"/>
              <a:t>: Åsmund Strand </a:t>
            </a:r>
            <a:r>
              <a:rPr lang="nb-NO" sz="1100" b="0" dirty="0" smtClean="0"/>
              <a:t>Johansen, Gamle Oslo SV</a:t>
            </a:r>
            <a:endParaRPr lang="nb-NO" b="0" dirty="0"/>
          </a:p>
        </p:txBody>
      </p:sp>
      <p:sp>
        <p:nvSpPr>
          <p:cNvPr id="4" name="Undertittel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03655" y="543761"/>
            <a:ext cx="174278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900" b="1" dirty="0">
                <a:solidFill>
                  <a:schemeClr val="bg1"/>
                </a:solidFill>
              </a:rPr>
              <a:t>For de mange</a:t>
            </a:r>
          </a:p>
          <a:p>
            <a:pPr algn="r"/>
            <a:r>
              <a:rPr lang="en-US" sz="1900" dirty="0">
                <a:solidFill>
                  <a:schemeClr val="bg1"/>
                </a:solidFill>
              </a:rPr>
              <a:t>– </a:t>
            </a:r>
            <a:r>
              <a:rPr lang="en-US" sz="1900" dirty="0" err="1">
                <a:solidFill>
                  <a:schemeClr val="bg1"/>
                </a:solidFill>
              </a:rPr>
              <a:t>Ikke</a:t>
            </a:r>
            <a:r>
              <a:rPr lang="en-US" sz="1900" dirty="0">
                <a:solidFill>
                  <a:schemeClr val="bg1"/>
                </a:solidFill>
              </a:rPr>
              <a:t> for de </a:t>
            </a:r>
            <a:r>
              <a:rPr lang="en-US" sz="1900" dirty="0" err="1">
                <a:solidFill>
                  <a:schemeClr val="bg1"/>
                </a:solidFill>
              </a:rPr>
              <a:t>få</a:t>
            </a:r>
            <a:endParaRPr lang="en-US" sz="1900" dirty="0">
              <a:solidFill>
                <a:schemeClr val="bg1"/>
              </a:solidFill>
            </a:endParaRPr>
          </a:p>
        </p:txBody>
      </p:sp>
      <p:pic>
        <p:nvPicPr>
          <p:cNvPr id="8" name="Bild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647" y="4555624"/>
            <a:ext cx="1300398" cy="1300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14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Oppsummert ny boligpolitikk</a:t>
            </a:r>
            <a:endParaRPr lang="nb-NO" dirty="0"/>
          </a:p>
        </p:txBody>
      </p:sp>
      <p:pic>
        <p:nvPicPr>
          <p:cNvPr id="3" name="Plassholder for innhold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02" y="2964288"/>
            <a:ext cx="2154650" cy="1436432"/>
          </a:xfrm>
          <a:prstGeom prst="rect">
            <a:avLst/>
          </a:prstGeom>
        </p:spPr>
      </p:pic>
      <p:pic>
        <p:nvPicPr>
          <p:cNvPr id="4" name="Plassholder for bild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6" b="7266"/>
          <a:stretch>
            <a:fillRect/>
          </a:stretch>
        </p:blipFill>
        <p:spPr>
          <a:xfrm>
            <a:off x="596420" y="4471854"/>
            <a:ext cx="2154648" cy="1202978"/>
          </a:xfrm>
          <a:prstGeom prst="rect">
            <a:avLst/>
          </a:prstGeom>
        </p:spPr>
      </p:pic>
      <p:pic>
        <p:nvPicPr>
          <p:cNvPr id="5" name="Plassholder for innhold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850" y="1627403"/>
            <a:ext cx="1898015" cy="1264077"/>
          </a:xfrm>
          <a:prstGeom prst="rect">
            <a:avLst/>
          </a:prstGeom>
        </p:spPr>
      </p:pic>
      <p:pic>
        <p:nvPicPr>
          <p:cNvPr id="6" name="Plassholder for bild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" r="1428"/>
          <a:stretch>
            <a:fillRect/>
          </a:stretch>
        </p:blipFill>
        <p:spPr>
          <a:xfrm>
            <a:off x="4853091" y="1626031"/>
            <a:ext cx="2249789" cy="1265450"/>
          </a:xfrm>
          <a:prstGeom prst="rect">
            <a:avLst/>
          </a:prstGeom>
        </p:spPr>
      </p:pic>
      <p:pic>
        <p:nvPicPr>
          <p:cNvPr id="7" name="Plassholder for innhold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579" y="2964288"/>
            <a:ext cx="1807029" cy="2710544"/>
          </a:xfrm>
          <a:prstGeom prst="rect">
            <a:avLst/>
          </a:prstGeom>
        </p:spPr>
      </p:pic>
      <p:pic>
        <p:nvPicPr>
          <p:cNvPr id="8" name="Plassholder for innhold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466" y="2964184"/>
            <a:ext cx="2032984" cy="2710647"/>
          </a:xfrm>
          <a:prstGeom prst="rect">
            <a:avLst/>
          </a:prstGeom>
        </p:spPr>
      </p:pic>
      <p:pic>
        <p:nvPicPr>
          <p:cNvPr id="9" name="Plassholder for bild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r="4"/>
          <a:stretch>
            <a:fillRect/>
          </a:stretch>
        </p:blipFill>
        <p:spPr>
          <a:xfrm>
            <a:off x="6879023" y="2964288"/>
            <a:ext cx="4818961" cy="2710544"/>
          </a:xfrm>
          <a:prstGeom prst="rect">
            <a:avLst/>
          </a:prstGeom>
        </p:spPr>
      </p:pic>
      <p:pic>
        <p:nvPicPr>
          <p:cNvPr id="10" name="Plassholder for innhold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41" y="1627401"/>
            <a:ext cx="2154649" cy="1264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012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Takk for meg!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Ny sosial boligpolitikk i Oslo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6297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De største samfunnsutfordringene</a:t>
            </a:r>
            <a:endParaRPr lang="nb-NO" dirty="0"/>
          </a:p>
        </p:txBody>
      </p:sp>
      <p:pic>
        <p:nvPicPr>
          <p:cNvPr id="9" name="Picture Placeholder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70" r="-1240"/>
          <a:stretch/>
        </p:blipFill>
        <p:spPr>
          <a:xfrm>
            <a:off x="5565276" y="2622862"/>
            <a:ext cx="4598881" cy="2591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lassholder for bild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4" b="8134"/>
          <a:stretch>
            <a:fillRect/>
          </a:stretch>
        </p:blipFill>
        <p:spPr>
          <a:xfrm>
            <a:off x="799590" y="2622864"/>
            <a:ext cx="4641296" cy="2591316"/>
          </a:xfrm>
          <a:prstGeom prst="rect">
            <a:avLst/>
          </a:prstGeom>
        </p:spPr>
      </p:pic>
      <p:sp>
        <p:nvSpPr>
          <p:cNvPr id="2" name="TekstSylinder 1"/>
          <p:cNvSpPr txBox="1"/>
          <p:nvPr/>
        </p:nvSpPr>
        <p:spPr>
          <a:xfrm>
            <a:off x="977551" y="4677495"/>
            <a:ext cx="4161846" cy="40013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 lIns="121944" tIns="60972" rIns="121944" bIns="60972" rtlCol="0">
            <a:spAutoFit/>
          </a:bodyPr>
          <a:lstStyle/>
          <a:p>
            <a:pPr algn="ctr"/>
            <a:r>
              <a:rPr lang="nb-NO" dirty="0" smtClean="0"/>
              <a:t>Klimaendringer</a:t>
            </a:r>
            <a:endParaRPr lang="nb-NO" dirty="0"/>
          </a:p>
        </p:txBody>
      </p:sp>
      <p:sp>
        <p:nvSpPr>
          <p:cNvPr id="10" name="TekstSylinder 9"/>
          <p:cNvSpPr txBox="1"/>
          <p:nvPr/>
        </p:nvSpPr>
        <p:spPr>
          <a:xfrm>
            <a:off x="5884656" y="4677495"/>
            <a:ext cx="4026344" cy="40013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 lIns="121944" tIns="60972" rIns="121944" bIns="60972" rtlCol="0">
            <a:spAutoFit/>
          </a:bodyPr>
          <a:lstStyle/>
          <a:p>
            <a:pPr algn="ctr"/>
            <a:r>
              <a:rPr lang="nb-NO" dirty="0" smtClean="0"/>
              <a:t>Økte forskjeller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2414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Sykepleierindeksen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878" y="2035175"/>
            <a:ext cx="7151768" cy="4195763"/>
          </a:xfrm>
        </p:spPr>
      </p:pic>
    </p:spTree>
    <p:extLst>
      <p:ext uri="{BB962C8B-B14F-4D97-AF65-F5344CB8AC3E}">
        <p14:creationId xmlns:p14="http://schemas.microsoft.com/office/powerpoint/2010/main" val="212195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Hovedårsak til utviklingen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940" y="2035175"/>
            <a:ext cx="6293644" cy="4195763"/>
          </a:xfrm>
        </p:spPr>
      </p:pic>
      <p:sp>
        <p:nvSpPr>
          <p:cNvPr id="5" name="TekstSylinder 4"/>
          <p:cNvSpPr txBox="1"/>
          <p:nvPr/>
        </p:nvSpPr>
        <p:spPr>
          <a:xfrm>
            <a:off x="2292183" y="6032211"/>
            <a:ext cx="44793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900" dirty="0" smtClean="0">
                <a:solidFill>
                  <a:schemeClr val="bg1"/>
                </a:solidFill>
              </a:rPr>
              <a:t>Bildet </a:t>
            </a:r>
            <a:r>
              <a:rPr lang="nb-NO" sz="900" dirty="0">
                <a:solidFill>
                  <a:schemeClr val="bg1"/>
                </a:solidFill>
              </a:rPr>
              <a:t>er tatt </a:t>
            </a:r>
            <a:r>
              <a:rPr lang="nb-NO" sz="900" dirty="0" smtClean="0">
                <a:solidFill>
                  <a:schemeClr val="bg1"/>
                </a:solidFill>
              </a:rPr>
              <a:t>av Free-Photos fra </a:t>
            </a:r>
            <a:r>
              <a:rPr lang="nb-NO" sz="900" dirty="0" err="1" smtClean="0">
                <a:solidFill>
                  <a:schemeClr val="bg1"/>
                </a:solidFill>
              </a:rPr>
              <a:t>Pixabay</a:t>
            </a:r>
            <a:endParaRPr lang="nb-NO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66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lassholder for bilde 7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67" b="8167"/>
          <a:stretch>
            <a:fillRect/>
          </a:stretch>
        </p:blipFill>
        <p:spPr/>
      </p:pic>
      <p:pic>
        <p:nvPicPr>
          <p:cNvPr id="18" name="Plassholder for bilde 17"/>
          <p:cNvPicPr>
            <a:picLocks noGrp="1" noChangeAspect="1"/>
          </p:cNvPicPr>
          <p:nvPr>
            <p:ph type="pic" sz="quarter" idx="19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6" b="7266"/>
          <a:stretch>
            <a:fillRect/>
          </a:stretch>
        </p:blipFill>
        <p:spPr/>
      </p:pic>
      <p:sp>
        <p:nvSpPr>
          <p:cNvPr id="5" name="Plassholder for bilde 4"/>
          <p:cNvSpPr>
            <a:spLocks noGrp="1"/>
          </p:cNvSpPr>
          <p:nvPr>
            <p:ph type="pic" sz="quarter" idx="21"/>
          </p:nvPr>
        </p:nvSpPr>
        <p:spPr/>
      </p:sp>
      <p:sp>
        <p:nvSpPr>
          <p:cNvPr id="7" name="TekstSylinder 6"/>
          <p:cNvSpPr txBox="1"/>
          <p:nvPr/>
        </p:nvSpPr>
        <p:spPr>
          <a:xfrm>
            <a:off x="6141308" y="3472249"/>
            <a:ext cx="6053867" cy="34163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nb-NO" dirty="0" smtClean="0"/>
          </a:p>
          <a:p>
            <a:endParaRPr lang="nb-NO" dirty="0"/>
          </a:p>
          <a:p>
            <a:r>
              <a:rPr lang="nb-NO" dirty="0" smtClean="0"/>
              <a:t> </a:t>
            </a:r>
          </a:p>
          <a:p>
            <a:endParaRPr lang="nb-NO" dirty="0" smtClean="0"/>
          </a:p>
          <a:p>
            <a:pPr marL="342900" indent="-342900">
              <a:buAutoNum type="arabicPeriod"/>
            </a:pPr>
            <a:endParaRPr lang="nb-NO" dirty="0" smtClean="0"/>
          </a:p>
          <a:p>
            <a:pPr marL="342900" indent="-342900">
              <a:buAutoNum type="arabicPeriod"/>
            </a:pPr>
            <a:endParaRPr lang="nb-NO" dirty="0"/>
          </a:p>
          <a:p>
            <a:pPr marL="342900" indent="-342900">
              <a:buAutoNum type="arabicPeriod"/>
            </a:pPr>
            <a:endParaRPr lang="nb-NO" dirty="0"/>
          </a:p>
          <a:p>
            <a:pPr marL="342900" indent="-342900">
              <a:buAutoNum type="arabicPeriod"/>
            </a:pPr>
            <a:endParaRPr lang="nb-NO" dirty="0" smtClean="0"/>
          </a:p>
          <a:p>
            <a:pPr marL="342900" indent="-342900">
              <a:buAutoNum type="arabicPeriod"/>
            </a:pPr>
            <a:endParaRPr lang="nb-NO" dirty="0"/>
          </a:p>
          <a:p>
            <a:pPr marL="342900" indent="-342900">
              <a:buAutoNum type="arabicPeriod"/>
            </a:pPr>
            <a:endParaRPr lang="nb-NO" dirty="0" smtClean="0"/>
          </a:p>
          <a:p>
            <a:pPr marL="342900" indent="-342900">
              <a:buAutoNum type="arabicPeriod"/>
            </a:pPr>
            <a:endParaRPr lang="nb-NO" dirty="0"/>
          </a:p>
          <a:p>
            <a:pPr marL="342900" indent="-342900">
              <a:buAutoNum type="arabicPeriod"/>
            </a:pPr>
            <a:endParaRPr lang="nb-NO" dirty="0"/>
          </a:p>
        </p:txBody>
      </p:sp>
      <p:pic>
        <p:nvPicPr>
          <p:cNvPr id="17" name="Plassholder for bilde 16"/>
          <p:cNvPicPr>
            <a:picLocks noGrp="1" noChangeAspect="1"/>
          </p:cNvPicPr>
          <p:nvPr>
            <p:ph type="pic" sz="quarter" idx="2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" r="218"/>
          <a:stretch>
            <a:fillRect/>
          </a:stretch>
        </p:blipFill>
        <p:spPr/>
      </p:pic>
      <p:sp>
        <p:nvSpPr>
          <p:cNvPr id="21" name="TekstSylinder 20"/>
          <p:cNvSpPr txBox="1"/>
          <p:nvPr/>
        </p:nvSpPr>
        <p:spPr>
          <a:xfrm>
            <a:off x="6141308" y="3472249"/>
            <a:ext cx="2248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Første boligsektor</a:t>
            </a:r>
          </a:p>
          <a:p>
            <a:r>
              <a:rPr lang="nb-NO" dirty="0"/>
              <a:t>Ordinært boligmarked</a:t>
            </a:r>
          </a:p>
        </p:txBody>
      </p:sp>
      <p:sp>
        <p:nvSpPr>
          <p:cNvPr id="22" name="TekstSylinder 21"/>
          <p:cNvSpPr txBox="1"/>
          <p:nvPr/>
        </p:nvSpPr>
        <p:spPr>
          <a:xfrm>
            <a:off x="6141308" y="4188941"/>
            <a:ext cx="2798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Andre boligsektor</a:t>
            </a:r>
          </a:p>
          <a:p>
            <a:r>
              <a:rPr lang="nb-NO" dirty="0"/>
              <a:t>Kommunale </a:t>
            </a:r>
            <a:r>
              <a:rPr lang="nb-NO" dirty="0" smtClean="0"/>
              <a:t>boliger</a:t>
            </a:r>
            <a:endParaRPr lang="nb-NO" dirty="0"/>
          </a:p>
        </p:txBody>
      </p:sp>
      <p:sp>
        <p:nvSpPr>
          <p:cNvPr id="23" name="TekstSylinder 22"/>
          <p:cNvSpPr txBox="1"/>
          <p:nvPr/>
        </p:nvSpPr>
        <p:spPr>
          <a:xfrm>
            <a:off x="6153664" y="4973582"/>
            <a:ext cx="466673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>
                <a:solidFill>
                  <a:schemeClr val="accent1"/>
                </a:solidFill>
              </a:rPr>
              <a:t>Tredje boligsektor</a:t>
            </a:r>
          </a:p>
          <a:p>
            <a:r>
              <a:rPr lang="nb-NO" sz="2400" dirty="0">
                <a:solidFill>
                  <a:schemeClr val="accent1"/>
                </a:solidFill>
              </a:rPr>
              <a:t>Boliger som sykepleiere har råd til</a:t>
            </a:r>
          </a:p>
          <a:p>
            <a:endParaRPr lang="nb-NO" dirty="0"/>
          </a:p>
        </p:txBody>
      </p:sp>
      <p:sp>
        <p:nvSpPr>
          <p:cNvPr id="25" name="TekstSylinder 24"/>
          <p:cNvSpPr txBox="1"/>
          <p:nvPr/>
        </p:nvSpPr>
        <p:spPr>
          <a:xfrm>
            <a:off x="2146300" y="4050442"/>
            <a:ext cx="1841500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nb-NO" sz="96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X</a:t>
            </a:r>
            <a:endParaRPr lang="nb-NO" sz="9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6" name="TekstSylinder 25"/>
          <p:cNvSpPr txBox="1"/>
          <p:nvPr/>
        </p:nvSpPr>
        <p:spPr>
          <a:xfrm>
            <a:off x="2146300" y="945292"/>
            <a:ext cx="1841500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nb-NO" sz="96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X</a:t>
            </a:r>
            <a:endParaRPr lang="nb-NO" sz="9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46695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teks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Studentboliger</a:t>
            </a:r>
            <a:endParaRPr lang="nb-NO" dirty="0"/>
          </a:p>
        </p:txBody>
      </p:sp>
      <p:pic>
        <p:nvPicPr>
          <p:cNvPr id="10" name="Plassholder for innhold 9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63" y="2854720"/>
            <a:ext cx="4502150" cy="3005935"/>
          </a:xfrm>
        </p:spPr>
      </p:pic>
      <p:sp>
        <p:nvSpPr>
          <p:cNvPr id="7" name="Plassholder for tekst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nb-NO" dirty="0" smtClean="0"/>
              <a:t>T. Dønhaug ungdomsboliger</a:t>
            </a:r>
            <a:endParaRPr lang="nb-NO" dirty="0"/>
          </a:p>
        </p:txBody>
      </p:sp>
      <p:pic>
        <p:nvPicPr>
          <p:cNvPr id="9" name="Plassholder for innhold 8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625" y="2858472"/>
            <a:ext cx="4502150" cy="2998431"/>
          </a:xfrm>
        </p:spPr>
      </p:pic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Tredje boligsektor i dag</a:t>
            </a:r>
            <a:endParaRPr lang="nb-NO" dirty="0"/>
          </a:p>
        </p:txBody>
      </p:sp>
      <p:sp>
        <p:nvSpPr>
          <p:cNvPr id="11" name="TekstSylinder 10"/>
          <p:cNvSpPr txBox="1"/>
          <p:nvPr/>
        </p:nvSpPr>
        <p:spPr>
          <a:xfrm>
            <a:off x="704335" y="5993027"/>
            <a:ext cx="4399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u="sng" dirty="0" smtClean="0"/>
              <a:t>Ikke</a:t>
            </a:r>
            <a:r>
              <a:rPr lang="nb-NO" dirty="0" smtClean="0"/>
              <a:t> en del av Oslo SVs hovedkrav</a:t>
            </a:r>
            <a:endParaRPr lang="nb-NO" dirty="0"/>
          </a:p>
        </p:txBody>
      </p:sp>
      <p:sp>
        <p:nvSpPr>
          <p:cNvPr id="12" name="TekstSylinder 11"/>
          <p:cNvSpPr txBox="1"/>
          <p:nvPr/>
        </p:nvSpPr>
        <p:spPr>
          <a:xfrm>
            <a:off x="5750011" y="5993727"/>
            <a:ext cx="4399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Del av Oslo SVs hovedkrav</a:t>
            </a:r>
            <a:endParaRPr lang="nb-NO" dirty="0"/>
          </a:p>
        </p:txBody>
      </p:sp>
      <p:sp>
        <p:nvSpPr>
          <p:cNvPr id="13" name="TekstSylinder 12"/>
          <p:cNvSpPr txBox="1"/>
          <p:nvPr/>
        </p:nvSpPr>
        <p:spPr>
          <a:xfrm>
            <a:off x="2146300" y="3485292"/>
            <a:ext cx="1841500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nb-NO" sz="96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X</a:t>
            </a:r>
            <a:endParaRPr lang="nb-NO" sz="9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5557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lassholder for bilde 7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" r="1428"/>
          <a:stretch>
            <a:fillRect/>
          </a:stretch>
        </p:blipFill>
        <p:spPr/>
      </p:pic>
      <p:sp>
        <p:nvSpPr>
          <p:cNvPr id="7" name="Plassholder for tekst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9340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tekst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 smtClean="0"/>
              <a:t>Almenbolig</a:t>
            </a:r>
            <a:r>
              <a:rPr lang="nb-NO" dirty="0" smtClean="0"/>
              <a:t> +</a:t>
            </a:r>
            <a:endParaRPr lang="nb-NO" dirty="0"/>
          </a:p>
        </p:txBody>
      </p:sp>
      <p:pic>
        <p:nvPicPr>
          <p:cNvPr id="12" name="Plassholder for innhold 11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405" y="2484438"/>
            <a:ext cx="2497666" cy="3746500"/>
          </a:xfrm>
        </p:spPr>
      </p:pic>
      <p:sp>
        <p:nvSpPr>
          <p:cNvPr id="9" name="Plassholder for tekst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nb-NO" dirty="0" smtClean="0"/>
              <a:t>Forkjøpsrett </a:t>
            </a:r>
            <a:endParaRPr lang="nb-NO" dirty="0"/>
          </a:p>
        </p:txBody>
      </p:sp>
      <p:pic>
        <p:nvPicPr>
          <p:cNvPr id="11" name="Plassholder for innhold 10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762" y="2484438"/>
            <a:ext cx="2809875" cy="3746500"/>
          </a:xfrm>
        </p:spPr>
      </p:pic>
      <p:sp>
        <p:nvSpPr>
          <p:cNvPr id="6" name="Tit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Andre elementer i ny boligpolitikk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2644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ssholder for bilde 5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r="4"/>
          <a:stretch>
            <a:fillRect/>
          </a:stretch>
        </p:blipFill>
        <p:spPr/>
      </p:pic>
      <p:sp>
        <p:nvSpPr>
          <p:cNvPr id="3" name="Plassholder for tekst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Tittel 3"/>
          <p:cNvSpPr>
            <a:spLocks noGrp="1"/>
          </p:cNvSpPr>
          <p:nvPr>
            <p:ph type="title"/>
          </p:nvPr>
        </p:nvSpPr>
        <p:spPr>
          <a:xfrm>
            <a:off x="0" y="1530895"/>
            <a:ext cx="8859991" cy="801285"/>
          </a:xfrm>
          <a:solidFill>
            <a:schemeClr val="bg1">
              <a:alpha val="44000"/>
            </a:schemeClr>
          </a:solidFill>
        </p:spPr>
        <p:txBody>
          <a:bodyPr/>
          <a:lstStyle/>
          <a:p>
            <a:r>
              <a:rPr lang="nb-NO" dirty="0" smtClean="0"/>
              <a:t>«Osloboligene»</a:t>
            </a:r>
            <a:endParaRPr lang="nb-NO" dirty="0"/>
          </a:p>
        </p:txBody>
      </p:sp>
      <p:sp>
        <p:nvSpPr>
          <p:cNvPr id="7" name="TekstSylinder 6"/>
          <p:cNvSpPr txBox="1"/>
          <p:nvPr/>
        </p:nvSpPr>
        <p:spPr>
          <a:xfrm>
            <a:off x="55605" y="6623212"/>
            <a:ext cx="54493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900" dirty="0">
                <a:solidFill>
                  <a:schemeClr val="bg1"/>
                </a:solidFill>
              </a:rPr>
              <a:t>Bildet er tatt av Dimitris </a:t>
            </a:r>
            <a:r>
              <a:rPr lang="nb-NO" sz="900" dirty="0" err="1">
                <a:solidFill>
                  <a:schemeClr val="bg1"/>
                </a:solidFill>
              </a:rPr>
              <a:t>Vetsikas</a:t>
            </a:r>
            <a:r>
              <a:rPr lang="nb-NO" sz="900" dirty="0">
                <a:solidFill>
                  <a:schemeClr val="bg1"/>
                </a:solidFill>
              </a:rPr>
              <a:t> fra </a:t>
            </a:r>
            <a:r>
              <a:rPr lang="nb-NO" sz="900" dirty="0" err="1">
                <a:solidFill>
                  <a:schemeClr val="bg1"/>
                </a:solidFill>
              </a:rPr>
              <a:t>Pixabay</a:t>
            </a:r>
            <a:r>
              <a:rPr lang="nb-NO" sz="9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0968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fittfri velferd">
  <a:themeElements>
    <a:clrScheme name="SV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0028"/>
      </a:accent1>
      <a:accent2>
        <a:srgbClr val="009032"/>
      </a:accent2>
      <a:accent3>
        <a:srgbClr val="D7CEC8"/>
      </a:accent3>
      <a:accent4>
        <a:srgbClr val="145A32"/>
      </a:accent4>
      <a:accent5>
        <a:srgbClr val="ECE7E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ofittfri velferd" id="{16565657-CB10-4E35-8E59-0095FC0AF165}" vid="{7CF5C9AA-1C5D-46F4-A2F9-B22FDC96882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Profittfri velferd</Template>
  <TotalTime>645</TotalTime>
  <Words>109</Words>
  <Application>Microsoft Office PowerPoint</Application>
  <PresentationFormat>Egendefinert</PresentationFormat>
  <Paragraphs>56</Paragraphs>
  <Slides>11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11</vt:i4>
      </vt:variant>
    </vt:vector>
  </HeadingPairs>
  <TitlesOfParts>
    <vt:vector size="12" baseType="lpstr">
      <vt:lpstr>Profittfri velferd</vt:lpstr>
      <vt:lpstr>         Hovedkrav Oslo SV: Ny sosial boligpolitikk i Oslo «Høyresiden har gjort boligmarkedet i Oslo til en forskjellsmaskin. Nå må vi gjenreise boligpolitikken og sørge for at alle kan skaffe seg et godt og varig hjem.»  Innledning: Åsmund Strand Johansen, Gamle Oslo SV</vt:lpstr>
      <vt:lpstr>De største samfunnsutfordringene</vt:lpstr>
      <vt:lpstr>Sykepleierindeksen</vt:lpstr>
      <vt:lpstr>Hovedårsak til utviklingen</vt:lpstr>
      <vt:lpstr>PowerPoint-presentasjon</vt:lpstr>
      <vt:lpstr>Tredje boligsektor i dag</vt:lpstr>
      <vt:lpstr>PowerPoint-presentasjon</vt:lpstr>
      <vt:lpstr>Andre elementer i ny boligpolitikk</vt:lpstr>
      <vt:lpstr>«Osloboligene»</vt:lpstr>
      <vt:lpstr>Oppsummert ny boligpolitikk</vt:lpstr>
      <vt:lpstr>Takk for meg!</vt:lpstr>
    </vt:vector>
  </TitlesOfParts>
  <Company>Oslo kommune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Ny sosial boligpolitikk i Oslo</dc:title>
  <dc:creator>Meld inn i Domenet</dc:creator>
  <cp:lastModifiedBy>Meld inn i Domenet</cp:lastModifiedBy>
  <cp:revision>43</cp:revision>
  <cp:lastPrinted>2019-05-10T18:15:27Z</cp:lastPrinted>
  <dcterms:created xsi:type="dcterms:W3CDTF">2019-04-03T13:00:11Z</dcterms:created>
  <dcterms:modified xsi:type="dcterms:W3CDTF">2019-05-10T18:17:23Z</dcterms:modified>
</cp:coreProperties>
</file>