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70" r:id="rId3"/>
    <p:sldId id="272" r:id="rId4"/>
    <p:sldId id="273" r:id="rId5"/>
    <p:sldId id="274" r:id="rId6"/>
    <p:sldId id="275" r:id="rId7"/>
    <p:sldId id="1297" r:id="rId8"/>
    <p:sldId id="1298" r:id="rId9"/>
    <p:sldId id="1300" r:id="rId10"/>
    <p:sldId id="1301" r:id="rId11"/>
    <p:sldId id="278" r:id="rId12"/>
    <p:sldId id="1292" r:id="rId13"/>
    <p:sldId id="259" r:id="rId14"/>
    <p:sldId id="1306" r:id="rId15"/>
    <p:sldId id="1302" r:id="rId16"/>
    <p:sldId id="1309" r:id="rId17"/>
    <p:sldId id="315" r:id="rId18"/>
    <p:sldId id="1311" r:id="rId19"/>
    <p:sldId id="1312" r:id="rId20"/>
  </p:sldIdLst>
  <p:sldSz cx="12195175" cy="6859588"/>
  <p:notesSz cx="6858000" cy="9144000"/>
  <p:defaultTextStyle>
    <a:defPPr>
      <a:defRPr lang="nb-NO"/>
    </a:defPPr>
    <a:lvl1pPr marL="0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2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45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91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14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338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55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78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073DD-6818-D64A-8FF8-78824D7518B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43C9A-43AD-7E47-899A-469EBDC4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76C4B-AE31-4867-8D46-B22E776D1558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3ACC9-6AF2-4116-8DEE-72A0C0F693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982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r>
              <a:rPr dirty="0"/>
              <a:t>USA </a:t>
            </a:r>
            <a:r>
              <a:rPr dirty="0" err="1"/>
              <a:t>opplev</a:t>
            </a:r>
            <a:r>
              <a:rPr lang="nb-NO" dirty="0"/>
              <a:t>de i 2017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dramatisk</a:t>
            </a:r>
            <a:r>
              <a:rPr dirty="0"/>
              <a:t> og </a:t>
            </a:r>
            <a:r>
              <a:rPr dirty="0" err="1"/>
              <a:t>dødelig</a:t>
            </a:r>
            <a:r>
              <a:rPr dirty="0"/>
              <a:t> </a:t>
            </a:r>
            <a:r>
              <a:rPr dirty="0" err="1"/>
              <a:t>flomkatastrofe</a:t>
            </a:r>
            <a:r>
              <a:rPr dirty="0"/>
              <a:t> </a:t>
            </a:r>
            <a:r>
              <a:rPr dirty="0" err="1"/>
              <a:t>etter</a:t>
            </a:r>
            <a:r>
              <a:rPr dirty="0"/>
              <a:t> </a:t>
            </a:r>
            <a:r>
              <a:rPr dirty="0" err="1"/>
              <a:t>orkanen</a:t>
            </a:r>
            <a:r>
              <a:rPr dirty="0"/>
              <a:t> «Harvey». </a:t>
            </a:r>
            <a:endParaRPr sz="1100" dirty="0"/>
          </a:p>
          <a:p>
            <a:pPr defTabSz="914400">
              <a:defRPr sz="1100"/>
            </a:pPr>
            <a:br>
              <a:rPr dirty="0"/>
            </a:br>
            <a:r>
              <a:rPr sz="1200" dirty="0" err="1"/>
              <a:t>Etter</a:t>
            </a:r>
            <a:r>
              <a:rPr sz="1200" dirty="0"/>
              <a:t> å har </a:t>
            </a:r>
            <a:r>
              <a:rPr sz="1200" dirty="0" err="1"/>
              <a:t>herjet</a:t>
            </a:r>
            <a:r>
              <a:rPr sz="1200" dirty="0"/>
              <a:t> Houston, </a:t>
            </a:r>
            <a:r>
              <a:rPr sz="1200" dirty="0" err="1"/>
              <a:t>flyttet</a:t>
            </a:r>
            <a:r>
              <a:rPr sz="1200" dirty="0"/>
              <a:t> </a:t>
            </a:r>
            <a:r>
              <a:rPr sz="1200" dirty="0" err="1"/>
              <a:t>uværet</a:t>
            </a:r>
            <a:r>
              <a:rPr sz="1200" dirty="0"/>
              <a:t> </a:t>
            </a:r>
            <a:r>
              <a:rPr sz="1200" dirty="0" err="1"/>
              <a:t>til</a:t>
            </a:r>
            <a:r>
              <a:rPr sz="1200" dirty="0"/>
              <a:t> Louisiana. Harvey </a:t>
            </a:r>
            <a:r>
              <a:rPr sz="1200" dirty="0" err="1"/>
              <a:t>er</a:t>
            </a:r>
            <a:r>
              <a:rPr sz="1200" dirty="0"/>
              <a:t> </a:t>
            </a:r>
            <a:r>
              <a:rPr sz="1200" dirty="0" err="1"/>
              <a:t>en</a:t>
            </a:r>
            <a:r>
              <a:rPr sz="1200" dirty="0"/>
              <a:t> av de </a:t>
            </a:r>
            <a:r>
              <a:rPr sz="1200" dirty="0" err="1"/>
              <a:t>sterkeste</a:t>
            </a:r>
            <a:r>
              <a:rPr sz="1200" dirty="0"/>
              <a:t> </a:t>
            </a:r>
            <a:r>
              <a:rPr sz="1200" dirty="0" err="1"/>
              <a:t>orkanene</a:t>
            </a:r>
            <a:r>
              <a:rPr sz="1200" dirty="0"/>
              <a:t> </a:t>
            </a:r>
            <a:r>
              <a:rPr sz="1200" dirty="0" err="1"/>
              <a:t>som</a:t>
            </a:r>
            <a:r>
              <a:rPr sz="1200" dirty="0"/>
              <a:t> har </a:t>
            </a:r>
            <a:r>
              <a:rPr sz="1200" dirty="0" err="1"/>
              <a:t>truffet</a:t>
            </a:r>
            <a:r>
              <a:rPr sz="1200" dirty="0"/>
              <a:t> USA.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Dette bildet er fra flommen i elva Opo i Odda i 2014. Flommen denne høsten ble større enn folk trodde var mulig.</a:t>
            </a:r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 sz="1100"/>
          </a:p>
          <a:p>
            <a:pPr defTabSz="914400">
              <a:defRPr sz="1100"/>
            </a:pPr>
            <a:br/>
            <a:endParaRPr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Og </a:t>
            </a:r>
            <a:r>
              <a:rPr dirty="0" err="1"/>
              <a:t>Agderfylkene</a:t>
            </a:r>
            <a:r>
              <a:rPr dirty="0"/>
              <a:t> </a:t>
            </a:r>
            <a:r>
              <a:rPr dirty="0" err="1"/>
              <a:t>ble</a:t>
            </a:r>
            <a:r>
              <a:rPr dirty="0"/>
              <a:t> </a:t>
            </a:r>
            <a:r>
              <a:rPr dirty="0" err="1"/>
              <a:t>rammet</a:t>
            </a:r>
            <a:r>
              <a:rPr dirty="0"/>
              <a:t> av </a:t>
            </a:r>
            <a:r>
              <a:rPr dirty="0" err="1"/>
              <a:t>flom</a:t>
            </a:r>
            <a:r>
              <a:rPr dirty="0"/>
              <a:t> i </a:t>
            </a:r>
            <a:r>
              <a:rPr dirty="0" err="1"/>
              <a:t>høstferien</a:t>
            </a:r>
            <a:r>
              <a:rPr dirty="0"/>
              <a:t> i </a:t>
            </a:r>
            <a:r>
              <a:rPr lang="nb-NO" dirty="0"/>
              <a:t>2017.</a:t>
            </a:r>
            <a:endParaRPr dirty="0"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Klimaendringene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utvilsomt</a:t>
            </a:r>
            <a:r>
              <a:rPr dirty="0"/>
              <a:t> </a:t>
            </a:r>
            <a:r>
              <a:rPr dirty="0" err="1"/>
              <a:t>allerede</a:t>
            </a:r>
            <a:r>
              <a:rPr dirty="0"/>
              <a:t> </a:t>
            </a:r>
            <a:r>
              <a:rPr dirty="0" err="1"/>
              <a:t>merkbare</a:t>
            </a:r>
            <a:r>
              <a:rPr dirty="0"/>
              <a:t> i Norge. </a:t>
            </a:r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</a:t>
            </a:r>
            <a:r>
              <a:rPr dirty="0" err="1"/>
              <a:t>fremste</a:t>
            </a:r>
            <a:r>
              <a:rPr dirty="0"/>
              <a:t> </a:t>
            </a:r>
            <a:r>
              <a:rPr dirty="0" err="1"/>
              <a:t>klimaforskerne</a:t>
            </a:r>
            <a:r>
              <a:rPr dirty="0"/>
              <a:t> i </a:t>
            </a:r>
            <a:r>
              <a:rPr dirty="0" err="1"/>
              <a:t>landet</a:t>
            </a:r>
            <a:r>
              <a:rPr dirty="0"/>
              <a:t> </a:t>
            </a:r>
            <a:r>
              <a:rPr dirty="0" err="1"/>
              <a:t>ga</a:t>
            </a:r>
            <a:r>
              <a:rPr dirty="0"/>
              <a:t> i 2015 </a:t>
            </a:r>
            <a:r>
              <a:rPr dirty="0" err="1"/>
              <a:t>ut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rapport om </a:t>
            </a:r>
            <a:r>
              <a:rPr dirty="0" err="1"/>
              <a:t>hva</a:t>
            </a:r>
            <a:r>
              <a:rPr dirty="0"/>
              <a:t> vi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forvente</a:t>
            </a:r>
            <a:r>
              <a:rPr dirty="0"/>
              <a:t> for </a:t>
            </a:r>
            <a:r>
              <a:rPr dirty="0" err="1"/>
              <a:t>framtida</a:t>
            </a:r>
            <a:r>
              <a:rPr dirty="0"/>
              <a:t>.</a:t>
            </a:r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Før</a:t>
            </a:r>
            <a:r>
              <a:rPr dirty="0"/>
              <a:t> </a:t>
            </a:r>
            <a:r>
              <a:rPr dirty="0" err="1"/>
              <a:t>utgangen</a:t>
            </a:r>
            <a:r>
              <a:rPr dirty="0"/>
              <a:t> av </a:t>
            </a:r>
            <a:r>
              <a:rPr dirty="0" err="1"/>
              <a:t>dette</a:t>
            </a:r>
            <a:r>
              <a:rPr dirty="0"/>
              <a:t> </a:t>
            </a:r>
            <a:r>
              <a:rPr dirty="0" err="1"/>
              <a:t>århundret</a:t>
            </a:r>
            <a:r>
              <a:rPr dirty="0"/>
              <a:t>, </a:t>
            </a:r>
            <a:r>
              <a:rPr dirty="0" err="1"/>
              <a:t>altså</a:t>
            </a:r>
            <a:r>
              <a:rPr dirty="0"/>
              <a:t> </a:t>
            </a:r>
            <a:r>
              <a:rPr dirty="0" err="1"/>
              <a:t>før</a:t>
            </a:r>
            <a:r>
              <a:rPr dirty="0"/>
              <a:t> 2100, </a:t>
            </a:r>
            <a:r>
              <a:rPr dirty="0" err="1"/>
              <a:t>vil</a:t>
            </a:r>
            <a:r>
              <a:rPr dirty="0"/>
              <a:t> </a:t>
            </a:r>
            <a:r>
              <a:rPr dirty="0" err="1"/>
              <a:t>klimaet</a:t>
            </a:r>
            <a:r>
              <a:rPr dirty="0"/>
              <a:t> </a:t>
            </a:r>
            <a:r>
              <a:rPr dirty="0" err="1"/>
              <a:t>endre</a:t>
            </a:r>
            <a:r>
              <a:rPr dirty="0"/>
              <a:t> seg </a:t>
            </a:r>
            <a:r>
              <a:rPr dirty="0" err="1"/>
              <a:t>stort</a:t>
            </a:r>
            <a:r>
              <a:rPr dirty="0"/>
              <a:t>:</a:t>
            </a:r>
          </a:p>
          <a:p>
            <a:pPr marL="171450" indent="-171450" defTabSz="914400">
              <a:buClr>
                <a:srgbClr val="000000"/>
              </a:buClr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Styrtregnet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å </a:t>
            </a:r>
            <a:r>
              <a:rPr dirty="0" err="1"/>
              <a:t>bli</a:t>
            </a:r>
            <a:r>
              <a:rPr dirty="0"/>
              <a:t> </a:t>
            </a:r>
            <a:r>
              <a:rPr dirty="0" err="1"/>
              <a:t>kraftigere</a:t>
            </a:r>
            <a:r>
              <a:rPr dirty="0"/>
              <a:t> og det </a:t>
            </a:r>
            <a:r>
              <a:rPr dirty="0" err="1"/>
              <a:t>vil</a:t>
            </a:r>
            <a:r>
              <a:rPr dirty="0"/>
              <a:t> </a:t>
            </a:r>
            <a:r>
              <a:rPr dirty="0" err="1"/>
              <a:t>komme</a:t>
            </a:r>
            <a:r>
              <a:rPr dirty="0"/>
              <a:t> </a:t>
            </a:r>
            <a:r>
              <a:rPr dirty="0" err="1"/>
              <a:t>oftere</a:t>
            </a:r>
            <a:r>
              <a:rPr dirty="0"/>
              <a:t>.</a:t>
            </a:r>
          </a:p>
          <a:p>
            <a:pPr marL="171450" indent="-171450" defTabSz="914400">
              <a:buClr>
                <a:srgbClr val="000000"/>
              </a:buClr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Regnflommene</a:t>
            </a:r>
            <a:r>
              <a:rPr dirty="0"/>
              <a:t> </a:t>
            </a:r>
            <a:r>
              <a:rPr dirty="0" err="1"/>
              <a:t>vil</a:t>
            </a:r>
            <a:r>
              <a:rPr dirty="0"/>
              <a:t> </a:t>
            </a:r>
            <a:r>
              <a:rPr dirty="0" err="1"/>
              <a:t>bli</a:t>
            </a:r>
            <a:r>
              <a:rPr dirty="0"/>
              <a:t> </a:t>
            </a:r>
            <a:r>
              <a:rPr dirty="0" err="1"/>
              <a:t>større</a:t>
            </a:r>
            <a:r>
              <a:rPr dirty="0"/>
              <a:t> og </a:t>
            </a:r>
            <a:r>
              <a:rPr dirty="0" err="1"/>
              <a:t>komme</a:t>
            </a:r>
            <a:r>
              <a:rPr dirty="0"/>
              <a:t> </a:t>
            </a:r>
            <a:r>
              <a:rPr dirty="0" err="1"/>
              <a:t>oftere</a:t>
            </a:r>
            <a:r>
              <a:rPr dirty="0"/>
              <a:t>. </a:t>
            </a:r>
          </a:p>
          <a:p>
            <a:pPr marL="171450" indent="-171450" defTabSz="914400">
              <a:buClr>
                <a:srgbClr val="000000"/>
              </a:buClr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Det </a:t>
            </a:r>
            <a:r>
              <a:rPr dirty="0" err="1"/>
              <a:t>blir</a:t>
            </a:r>
            <a:r>
              <a:rPr dirty="0"/>
              <a:t> </a:t>
            </a:r>
            <a:r>
              <a:rPr dirty="0" err="1"/>
              <a:t>økende</a:t>
            </a:r>
            <a:r>
              <a:rPr dirty="0"/>
              <a:t> fare for </a:t>
            </a:r>
            <a:r>
              <a:rPr dirty="0" err="1"/>
              <a:t>storflom</a:t>
            </a:r>
            <a:r>
              <a:rPr dirty="0"/>
              <a:t> over det </a:t>
            </a:r>
            <a:r>
              <a:rPr dirty="0" err="1"/>
              <a:t>meste</a:t>
            </a:r>
            <a:r>
              <a:rPr dirty="0"/>
              <a:t> av </a:t>
            </a:r>
            <a:r>
              <a:rPr dirty="0" err="1"/>
              <a:t>landet</a:t>
            </a:r>
            <a:endParaRPr dirty="0"/>
          </a:p>
          <a:p>
            <a:pPr marL="171450" indent="-171450" defTabSz="914400">
              <a:buClr>
                <a:srgbClr val="000000"/>
              </a:buClr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Havnivået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å </a:t>
            </a:r>
            <a:r>
              <a:rPr dirty="0" err="1"/>
              <a:t>øke</a:t>
            </a:r>
            <a:r>
              <a:rPr dirty="0"/>
              <a:t> med </a:t>
            </a:r>
            <a:r>
              <a:rPr dirty="0" err="1"/>
              <a:t>mellom</a:t>
            </a:r>
            <a:r>
              <a:rPr dirty="0"/>
              <a:t> 15 og 55 cm, </a:t>
            </a:r>
            <a:r>
              <a:rPr dirty="0" err="1"/>
              <a:t>avhengig</a:t>
            </a:r>
            <a:r>
              <a:rPr dirty="0"/>
              <a:t> av </a:t>
            </a:r>
            <a:r>
              <a:rPr dirty="0" err="1"/>
              <a:t>hvor</a:t>
            </a:r>
            <a:r>
              <a:rPr dirty="0"/>
              <a:t> i Norge man </a:t>
            </a:r>
            <a:r>
              <a:rPr dirty="0" err="1"/>
              <a:t>er</a:t>
            </a:r>
            <a:r>
              <a:rPr dirty="0"/>
              <a:t> (og </a:t>
            </a:r>
            <a:r>
              <a:rPr dirty="0" err="1"/>
              <a:t>forutsatt</a:t>
            </a:r>
            <a:r>
              <a:rPr dirty="0"/>
              <a:t> </a:t>
            </a:r>
            <a:r>
              <a:rPr dirty="0" err="1"/>
              <a:t>utslippsvekst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i </a:t>
            </a:r>
            <a:r>
              <a:rPr dirty="0" err="1"/>
              <a:t>dag</a:t>
            </a:r>
            <a:r>
              <a:rPr dirty="0"/>
              <a:t>).</a:t>
            </a:r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Klimaendringene</a:t>
            </a:r>
            <a:r>
              <a:rPr dirty="0"/>
              <a:t> </a:t>
            </a:r>
            <a:r>
              <a:rPr dirty="0" err="1"/>
              <a:t>vil</a:t>
            </a:r>
            <a:r>
              <a:rPr dirty="0"/>
              <a:t> </a:t>
            </a:r>
            <a:r>
              <a:rPr dirty="0" err="1"/>
              <a:t>koste</a:t>
            </a:r>
            <a:r>
              <a:rPr dirty="0"/>
              <a:t> </a:t>
            </a:r>
            <a:r>
              <a:rPr dirty="0" err="1"/>
              <a:t>oss</a:t>
            </a:r>
            <a:r>
              <a:rPr dirty="0"/>
              <a:t> </a:t>
            </a:r>
            <a:r>
              <a:rPr dirty="0" err="1"/>
              <a:t>dyrt</a:t>
            </a:r>
            <a:r>
              <a:rPr dirty="0"/>
              <a:t>, </a:t>
            </a:r>
            <a:r>
              <a:rPr dirty="0" err="1"/>
              <a:t>blant</a:t>
            </a:r>
            <a:r>
              <a:rPr dirty="0"/>
              <a:t> </a:t>
            </a:r>
            <a:r>
              <a:rPr dirty="0" err="1"/>
              <a:t>annet</a:t>
            </a:r>
            <a:r>
              <a:rPr dirty="0"/>
              <a:t> </a:t>
            </a:r>
            <a:r>
              <a:rPr dirty="0" err="1"/>
              <a:t>fordi</a:t>
            </a:r>
            <a:r>
              <a:rPr dirty="0"/>
              <a:t> </a:t>
            </a:r>
            <a:r>
              <a:rPr dirty="0" err="1"/>
              <a:t>ekstremvær</a:t>
            </a:r>
            <a:r>
              <a:rPr dirty="0"/>
              <a:t> </a:t>
            </a:r>
            <a:r>
              <a:rPr dirty="0" err="1"/>
              <a:t>gjør</a:t>
            </a:r>
            <a:r>
              <a:rPr dirty="0"/>
              <a:t> </a:t>
            </a:r>
            <a:r>
              <a:rPr dirty="0" err="1"/>
              <a:t>mye</a:t>
            </a:r>
            <a:r>
              <a:rPr dirty="0"/>
              <a:t> </a:t>
            </a:r>
            <a:r>
              <a:rPr dirty="0" err="1"/>
              <a:t>skade</a:t>
            </a:r>
            <a:r>
              <a:rPr dirty="0"/>
              <a:t>. I august 2016 </a:t>
            </a:r>
            <a:r>
              <a:rPr dirty="0" err="1"/>
              <a:t>ble</a:t>
            </a:r>
            <a:r>
              <a:rPr dirty="0"/>
              <a:t> </a:t>
            </a:r>
            <a:r>
              <a:rPr dirty="0" err="1"/>
              <a:t>Østlandet</a:t>
            </a:r>
            <a:r>
              <a:rPr dirty="0"/>
              <a:t> </a:t>
            </a:r>
            <a:r>
              <a:rPr dirty="0" err="1"/>
              <a:t>rammet</a:t>
            </a:r>
            <a:r>
              <a:rPr dirty="0"/>
              <a:t> av </a:t>
            </a:r>
            <a:r>
              <a:rPr dirty="0" err="1"/>
              <a:t>styrtregn</a:t>
            </a:r>
            <a:r>
              <a:rPr dirty="0"/>
              <a:t>. Bare </a:t>
            </a:r>
            <a:r>
              <a:rPr dirty="0" err="1"/>
              <a:t>noen</a:t>
            </a:r>
            <a:r>
              <a:rPr dirty="0"/>
              <a:t> </a:t>
            </a:r>
            <a:r>
              <a:rPr dirty="0" err="1"/>
              <a:t>få</a:t>
            </a:r>
            <a:r>
              <a:rPr dirty="0"/>
              <a:t> timers </a:t>
            </a:r>
            <a:r>
              <a:rPr dirty="0" err="1"/>
              <a:t>styrtregn</a:t>
            </a:r>
            <a:r>
              <a:rPr dirty="0"/>
              <a:t> </a:t>
            </a:r>
            <a:r>
              <a:rPr dirty="0" err="1"/>
              <a:t>ledet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skader</a:t>
            </a:r>
            <a:r>
              <a:rPr dirty="0"/>
              <a:t> for over 100 </a:t>
            </a:r>
            <a:r>
              <a:rPr dirty="0" err="1"/>
              <a:t>millioner</a:t>
            </a:r>
            <a:r>
              <a:rPr dirty="0"/>
              <a:t> kroner. </a:t>
            </a:r>
            <a:r>
              <a:rPr dirty="0" err="1"/>
              <a:t>Forsikringsbransjen</a:t>
            </a:r>
            <a:r>
              <a:rPr dirty="0"/>
              <a:t> melder om at </a:t>
            </a:r>
            <a:r>
              <a:rPr dirty="0" err="1"/>
              <a:t>vannskader</a:t>
            </a:r>
            <a:r>
              <a:rPr dirty="0"/>
              <a:t> og </a:t>
            </a:r>
            <a:r>
              <a:rPr dirty="0" err="1"/>
              <a:t>skader</a:t>
            </a:r>
            <a:r>
              <a:rPr dirty="0"/>
              <a:t> der </a:t>
            </a:r>
            <a:r>
              <a:rPr dirty="0" err="1"/>
              <a:t>vann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kloakk</a:t>
            </a:r>
            <a:r>
              <a:rPr dirty="0"/>
              <a:t> </a:t>
            </a:r>
            <a:r>
              <a:rPr dirty="0" err="1"/>
              <a:t>utenifra</a:t>
            </a:r>
            <a:r>
              <a:rPr dirty="0"/>
              <a:t> </a:t>
            </a:r>
            <a:r>
              <a:rPr dirty="0" err="1"/>
              <a:t>strømmer</a:t>
            </a:r>
            <a:r>
              <a:rPr dirty="0"/>
              <a:t> inn i folks </a:t>
            </a:r>
            <a:r>
              <a:rPr dirty="0" err="1"/>
              <a:t>hus</a:t>
            </a:r>
            <a:r>
              <a:rPr dirty="0"/>
              <a:t> og </a:t>
            </a:r>
            <a:r>
              <a:rPr dirty="0" err="1"/>
              <a:t>kjellere</a:t>
            </a:r>
            <a:r>
              <a:rPr dirty="0"/>
              <a:t>, har </a:t>
            </a:r>
            <a:r>
              <a:rPr dirty="0" err="1"/>
              <a:t>økt</a:t>
            </a:r>
            <a:r>
              <a:rPr dirty="0"/>
              <a:t> </a:t>
            </a:r>
            <a:r>
              <a:rPr dirty="0" err="1"/>
              <a:t>dramatisk</a:t>
            </a:r>
            <a:r>
              <a:rPr dirty="0"/>
              <a:t> de </a:t>
            </a:r>
            <a:r>
              <a:rPr dirty="0" err="1"/>
              <a:t>siste</a:t>
            </a:r>
            <a:r>
              <a:rPr dirty="0"/>
              <a:t> </a:t>
            </a:r>
            <a:r>
              <a:rPr dirty="0" err="1"/>
              <a:t>årene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Men </a:t>
            </a:r>
            <a:r>
              <a:rPr dirty="0" err="1"/>
              <a:t>selv</a:t>
            </a:r>
            <a:r>
              <a:rPr dirty="0"/>
              <a:t> om </a:t>
            </a:r>
            <a:r>
              <a:rPr dirty="0" err="1"/>
              <a:t>klimaendringene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bli</a:t>
            </a:r>
            <a:r>
              <a:rPr dirty="0"/>
              <a:t> </a:t>
            </a:r>
            <a:r>
              <a:rPr dirty="0" err="1"/>
              <a:t>dramatiske</a:t>
            </a:r>
            <a:r>
              <a:rPr dirty="0"/>
              <a:t> for Norge, </a:t>
            </a:r>
            <a:r>
              <a:rPr dirty="0" err="1"/>
              <a:t>så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vi </a:t>
            </a:r>
            <a:r>
              <a:rPr dirty="0" err="1"/>
              <a:t>også</a:t>
            </a:r>
            <a:r>
              <a:rPr dirty="0"/>
              <a:t> et </a:t>
            </a:r>
            <a:r>
              <a:rPr dirty="0" err="1"/>
              <a:t>rikt</a:t>
            </a:r>
            <a:r>
              <a:rPr dirty="0"/>
              <a:t> land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takle</a:t>
            </a:r>
            <a:r>
              <a:rPr dirty="0"/>
              <a:t> </a:t>
            </a:r>
            <a:r>
              <a:rPr dirty="0" err="1"/>
              <a:t>kriser</a:t>
            </a:r>
            <a:r>
              <a:rPr dirty="0"/>
              <a:t>. </a:t>
            </a:r>
            <a:r>
              <a:rPr dirty="0" err="1"/>
              <a:t>Verre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det for </a:t>
            </a:r>
            <a:r>
              <a:rPr dirty="0" err="1"/>
              <a:t>mennesker</a:t>
            </a:r>
            <a:r>
              <a:rPr dirty="0"/>
              <a:t> i </a:t>
            </a:r>
            <a:r>
              <a:rPr dirty="0" err="1"/>
              <a:t>fattige</a:t>
            </a:r>
            <a:r>
              <a:rPr dirty="0"/>
              <a:t> land.</a:t>
            </a:r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1100"/>
            </a:pPr>
            <a:r>
              <a:rPr dirty="0" err="1"/>
              <a:t>Monsunregnet</a:t>
            </a:r>
            <a:r>
              <a:rPr dirty="0"/>
              <a:t> </a:t>
            </a:r>
            <a:r>
              <a:rPr lang="nb-NO" dirty="0"/>
              <a:t>fikk f.eks. i 2017 </a:t>
            </a:r>
            <a:r>
              <a:rPr dirty="0" err="1"/>
              <a:t>omfattende</a:t>
            </a:r>
            <a:r>
              <a:rPr dirty="0"/>
              <a:t> </a:t>
            </a:r>
            <a:r>
              <a:rPr dirty="0" err="1"/>
              <a:t>følger</a:t>
            </a:r>
            <a:r>
              <a:rPr dirty="0"/>
              <a:t> </a:t>
            </a:r>
            <a:r>
              <a:rPr dirty="0" err="1"/>
              <a:t>nordøst</a:t>
            </a:r>
            <a:r>
              <a:rPr dirty="0"/>
              <a:t> i India, i Nepal og Bangladesh.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sammen</a:t>
            </a:r>
            <a:r>
              <a:rPr dirty="0"/>
              <a:t> har over 1.200 </a:t>
            </a:r>
            <a:r>
              <a:rPr dirty="0" err="1"/>
              <a:t>personer</a:t>
            </a:r>
            <a:r>
              <a:rPr dirty="0"/>
              <a:t> </a:t>
            </a:r>
            <a:r>
              <a:rPr dirty="0" err="1"/>
              <a:t>mistet</a:t>
            </a:r>
            <a:r>
              <a:rPr dirty="0"/>
              <a:t> </a:t>
            </a:r>
            <a:r>
              <a:rPr dirty="0" err="1"/>
              <a:t>livet</a:t>
            </a:r>
            <a:r>
              <a:rPr dirty="0"/>
              <a:t>, og </a:t>
            </a:r>
            <a:r>
              <a:rPr dirty="0" err="1"/>
              <a:t>mer</a:t>
            </a:r>
            <a:r>
              <a:rPr dirty="0"/>
              <a:t> </a:t>
            </a:r>
            <a:r>
              <a:rPr dirty="0" err="1"/>
              <a:t>enn</a:t>
            </a:r>
            <a:r>
              <a:rPr dirty="0"/>
              <a:t> 16 </a:t>
            </a:r>
            <a:r>
              <a:rPr dirty="0" err="1"/>
              <a:t>millioner</a:t>
            </a:r>
            <a:r>
              <a:rPr dirty="0"/>
              <a:t> </a:t>
            </a:r>
            <a:r>
              <a:rPr dirty="0" err="1"/>
              <a:t>personer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berørt</a:t>
            </a:r>
            <a:r>
              <a:rPr dirty="0"/>
              <a:t> av </a:t>
            </a:r>
            <a:r>
              <a:rPr dirty="0" err="1"/>
              <a:t>oversvømmelser</a:t>
            </a:r>
            <a:r>
              <a:rPr dirty="0"/>
              <a:t> og </a:t>
            </a:r>
            <a:r>
              <a:rPr dirty="0" err="1"/>
              <a:t>flom</a:t>
            </a:r>
            <a:r>
              <a:rPr dirty="0"/>
              <a:t>.</a:t>
            </a:r>
          </a:p>
          <a:p>
            <a:pPr defTabSz="914400">
              <a:defRPr sz="1100"/>
            </a:pPr>
            <a:r>
              <a:rPr dirty="0" err="1"/>
              <a:t>Ifølge</a:t>
            </a:r>
            <a:r>
              <a:rPr dirty="0"/>
              <a:t> </a:t>
            </a:r>
            <a:r>
              <a:rPr dirty="0" err="1"/>
              <a:t>Røde</a:t>
            </a:r>
            <a:r>
              <a:rPr dirty="0"/>
              <a:t> Kors </a:t>
            </a:r>
            <a:r>
              <a:rPr lang="nb-NO" dirty="0"/>
              <a:t>var</a:t>
            </a:r>
            <a:r>
              <a:rPr dirty="0"/>
              <a:t> </a:t>
            </a:r>
            <a:r>
              <a:rPr dirty="0" err="1"/>
              <a:t>oversvømmelsene</a:t>
            </a:r>
            <a:r>
              <a:rPr dirty="0"/>
              <a:t> og </a:t>
            </a:r>
            <a:r>
              <a:rPr dirty="0" err="1"/>
              <a:t>flommene</a:t>
            </a:r>
            <a:r>
              <a:rPr dirty="0"/>
              <a:t> </a:t>
            </a:r>
            <a:r>
              <a:rPr dirty="0" err="1"/>
              <a:t>blant</a:t>
            </a:r>
            <a:r>
              <a:rPr dirty="0"/>
              <a:t> de </a:t>
            </a:r>
            <a:r>
              <a:rPr dirty="0" err="1"/>
              <a:t>verste</a:t>
            </a:r>
            <a:r>
              <a:rPr dirty="0"/>
              <a:t> </a:t>
            </a:r>
            <a:r>
              <a:rPr dirty="0" err="1"/>
              <a:t>regionale</a:t>
            </a:r>
            <a:r>
              <a:rPr dirty="0"/>
              <a:t> </a:t>
            </a:r>
            <a:r>
              <a:rPr dirty="0" err="1"/>
              <a:t>humanitære</a:t>
            </a:r>
            <a:r>
              <a:rPr dirty="0"/>
              <a:t> </a:t>
            </a:r>
            <a:r>
              <a:rPr dirty="0" err="1"/>
              <a:t>krisene</a:t>
            </a:r>
            <a:r>
              <a:rPr dirty="0"/>
              <a:t> i </a:t>
            </a:r>
            <a:r>
              <a:rPr dirty="0" err="1"/>
              <a:t>Sørøst</a:t>
            </a:r>
            <a:r>
              <a:rPr dirty="0"/>
              <a:t>-Asia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flere</a:t>
            </a:r>
            <a:r>
              <a:rPr dirty="0"/>
              <a:t> </a:t>
            </a:r>
            <a:r>
              <a:rPr dirty="0" err="1"/>
              <a:t>år</a:t>
            </a:r>
            <a:r>
              <a:rPr dirty="0"/>
              <a:t>.</a:t>
            </a:r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Vi ser at de </a:t>
            </a:r>
            <a:r>
              <a:rPr dirty="0" err="1"/>
              <a:t>som</a:t>
            </a:r>
            <a:r>
              <a:rPr dirty="0"/>
              <a:t> har </a:t>
            </a:r>
            <a:r>
              <a:rPr dirty="0" err="1"/>
              <a:t>minst</a:t>
            </a:r>
            <a:r>
              <a:rPr dirty="0"/>
              <a:t> </a:t>
            </a:r>
            <a:r>
              <a:rPr dirty="0" err="1"/>
              <a:t>skyld</a:t>
            </a:r>
            <a:r>
              <a:rPr dirty="0"/>
              <a:t> i </a:t>
            </a:r>
            <a:r>
              <a:rPr dirty="0" err="1"/>
              <a:t>klimaendringene</a:t>
            </a:r>
            <a:r>
              <a:rPr dirty="0"/>
              <a:t>, </a:t>
            </a:r>
            <a:r>
              <a:rPr dirty="0" err="1"/>
              <a:t>fattige</a:t>
            </a:r>
            <a:r>
              <a:rPr dirty="0"/>
              <a:t> land, i mange </a:t>
            </a:r>
            <a:r>
              <a:rPr dirty="0" err="1"/>
              <a:t>tilfeller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de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å </a:t>
            </a:r>
            <a:r>
              <a:rPr dirty="0" err="1"/>
              <a:t>bli</a:t>
            </a:r>
            <a:r>
              <a:rPr dirty="0"/>
              <a:t> </a:t>
            </a:r>
            <a:r>
              <a:rPr dirty="0" err="1"/>
              <a:t>rammet</a:t>
            </a:r>
            <a:r>
              <a:rPr dirty="0"/>
              <a:t> hardest. </a:t>
            </a:r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Og vi vet at </a:t>
            </a:r>
            <a:r>
              <a:rPr dirty="0" err="1"/>
              <a:t>fattige</a:t>
            </a:r>
            <a:r>
              <a:rPr dirty="0"/>
              <a:t> land og </a:t>
            </a:r>
            <a:r>
              <a:rPr dirty="0" err="1"/>
              <a:t>mennesker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mer</a:t>
            </a:r>
            <a:r>
              <a:rPr dirty="0"/>
              <a:t> </a:t>
            </a:r>
            <a:r>
              <a:rPr dirty="0" err="1"/>
              <a:t>sårbare</a:t>
            </a:r>
            <a:r>
              <a:rPr dirty="0"/>
              <a:t> for </a:t>
            </a:r>
            <a:r>
              <a:rPr dirty="0" err="1"/>
              <a:t>konsekvensene</a:t>
            </a:r>
            <a:r>
              <a:rPr dirty="0"/>
              <a:t> av </a:t>
            </a:r>
            <a:r>
              <a:rPr dirty="0" err="1"/>
              <a:t>klimaendringene</a:t>
            </a:r>
            <a:r>
              <a:rPr dirty="0"/>
              <a:t>. De har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forsikringer</a:t>
            </a:r>
            <a:r>
              <a:rPr dirty="0"/>
              <a:t>, og de har </a:t>
            </a:r>
            <a:r>
              <a:rPr dirty="0" err="1"/>
              <a:t>mindre</a:t>
            </a:r>
            <a:r>
              <a:rPr dirty="0"/>
              <a:t> </a:t>
            </a:r>
            <a:r>
              <a:rPr dirty="0" err="1"/>
              <a:t>mulighet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å </a:t>
            </a:r>
            <a:r>
              <a:rPr dirty="0" err="1"/>
              <a:t>kjøpe</a:t>
            </a:r>
            <a:r>
              <a:rPr dirty="0"/>
              <a:t> seg et </a:t>
            </a:r>
            <a:r>
              <a:rPr dirty="0" err="1"/>
              <a:t>nytt</a:t>
            </a:r>
            <a:r>
              <a:rPr dirty="0"/>
              <a:t> </a:t>
            </a:r>
            <a:r>
              <a:rPr dirty="0" err="1"/>
              <a:t>hus</a:t>
            </a:r>
            <a:r>
              <a:rPr dirty="0"/>
              <a:t> </a:t>
            </a:r>
            <a:r>
              <a:rPr dirty="0" err="1"/>
              <a:t>når</a:t>
            </a:r>
            <a:r>
              <a:rPr dirty="0"/>
              <a:t> </a:t>
            </a:r>
            <a:r>
              <a:rPr dirty="0" err="1"/>
              <a:t>hjemmet</a:t>
            </a:r>
            <a:r>
              <a:rPr dirty="0"/>
              <a:t> </a:t>
            </a:r>
            <a:r>
              <a:rPr dirty="0" err="1"/>
              <a:t>blir</a:t>
            </a:r>
            <a:r>
              <a:rPr dirty="0"/>
              <a:t> </a:t>
            </a:r>
            <a:r>
              <a:rPr dirty="0" err="1"/>
              <a:t>ubeboelig</a:t>
            </a:r>
            <a:r>
              <a:rPr dirty="0"/>
              <a:t>.</a:t>
            </a:r>
            <a:endParaRPr lang="nb-NO" dirty="0"/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E9D51-E1B3-4960-B4B0-3B964A1B34D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5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6893" cy="6860446"/>
          </a:xfrm>
          <a:prstGeom prst="rect">
            <a:avLst/>
          </a:prstGeom>
          <a:solidFill>
            <a:schemeClr val="accent3"/>
          </a:solidFill>
        </p:spPr>
        <p:txBody>
          <a:bodyPr lIns="0" tIns="720072" rIns="0" bIns="0" anchor="t" anchorCtr="1"/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Sett inn bilde via menyen «Sett inn» øverst i PPT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025363" y="1764630"/>
            <a:ext cx="8607878" cy="2700963"/>
          </a:xfrm>
          <a:blipFill>
            <a:blip r:embed="rId2"/>
            <a:stretch>
              <a:fillRect/>
            </a:stretch>
          </a:blipFill>
        </p:spPr>
        <p:txBody>
          <a:bodyPr lIns="342034" rIns="2700270" bIns="774078" anchor="b"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379987" y="3718548"/>
            <a:ext cx="5845074" cy="643446"/>
          </a:xfrm>
        </p:spPr>
        <p:txBody>
          <a:bodyPr lIns="0">
            <a:normAutofit/>
          </a:bodyPr>
          <a:lstStyle>
            <a:lvl1pPr marL="0" indent="0" algn="l">
              <a:buNone/>
              <a:defRPr sz="3800">
                <a:solidFill>
                  <a:schemeClr val="bg1"/>
                </a:solidFill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47" y="4555624"/>
            <a:ext cx="1300398" cy="130027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533508" y="550203"/>
            <a:ext cx="20997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b="1" dirty="0">
                <a:solidFill>
                  <a:srgbClr val="FF0000"/>
                </a:solidFill>
              </a:rPr>
              <a:t>For de mange</a:t>
            </a:r>
            <a:endParaRPr lang="en-US" sz="1900" b="0" dirty="0">
              <a:solidFill>
                <a:srgbClr val="FF0000"/>
              </a:solidFill>
            </a:endParaRPr>
          </a:p>
          <a:p>
            <a:pPr algn="r"/>
            <a:r>
              <a:rPr lang="en-US" sz="1900" b="0" dirty="0">
                <a:solidFill>
                  <a:srgbClr val="FF0000"/>
                </a:solidFill>
              </a:rPr>
              <a:t>– </a:t>
            </a:r>
            <a:r>
              <a:rPr lang="en-US" sz="1900" b="0" dirty="0" err="1">
                <a:solidFill>
                  <a:srgbClr val="FF0000"/>
                </a:solidFill>
              </a:rPr>
              <a:t>Ikke</a:t>
            </a:r>
            <a:r>
              <a:rPr lang="en-US" sz="1900" b="0" dirty="0">
                <a:solidFill>
                  <a:srgbClr val="FF0000"/>
                </a:solidFill>
              </a:rPr>
              <a:t> for de </a:t>
            </a:r>
            <a:r>
              <a:rPr lang="en-US" sz="1900" b="0" dirty="0" err="1">
                <a:solidFill>
                  <a:srgbClr val="FF0000"/>
                </a:solidFill>
              </a:rPr>
              <a:t>få</a:t>
            </a:r>
            <a:endParaRPr lang="en-US" sz="1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65337" y="2034727"/>
            <a:ext cx="4502028" cy="450161"/>
          </a:xfrm>
        </p:spPr>
        <p:txBody>
          <a:bodyPr anchor="t">
            <a:noAutofit/>
          </a:bodyPr>
          <a:lstStyle>
            <a:lvl1pPr marL="0" indent="0">
              <a:buNone/>
              <a:defRPr sz="2800" b="1"/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65337" y="2484886"/>
            <a:ext cx="4502028" cy="374533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762595" y="2034727"/>
            <a:ext cx="4502028" cy="450161"/>
          </a:xfrm>
        </p:spPr>
        <p:txBody>
          <a:bodyPr anchor="t">
            <a:noAutofit/>
          </a:bodyPr>
          <a:lstStyle>
            <a:lvl1pPr marL="0" indent="0">
              <a:buNone/>
              <a:defRPr sz="2800" b="1"/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762595" y="2484886"/>
            <a:ext cx="4502028" cy="374533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Helsides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ilde"/>
          <p:cNvSpPr>
            <a:spLocks noGrp="1"/>
          </p:cNvSpPr>
          <p:nvPr>
            <p:ph type="pic" idx="13"/>
          </p:nvPr>
        </p:nvSpPr>
        <p:spPr>
          <a:xfrm>
            <a:off x="2" y="0"/>
            <a:ext cx="12200069" cy="68620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0771654" y="1485872"/>
            <a:ext cx="781659" cy="781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 marL="648194" indent="-216064">
              <a:defRPr sz="100"/>
            </a:lvl3pPr>
            <a:lvl4pPr marL="864259" indent="-216064">
              <a:defRPr sz="100"/>
            </a:lvl4pPr>
            <a:lvl5pPr marL="1080324" indent="-216064">
              <a:defRPr sz="1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0" name="Rektangel"/>
          <p:cNvSpPr>
            <a:spLocks noGrp="1"/>
          </p:cNvSpPr>
          <p:nvPr>
            <p:ph type="body" sz="quarter" idx="14"/>
          </p:nvPr>
        </p:nvSpPr>
        <p:spPr>
          <a:xfrm>
            <a:off x="8907332" y="648381"/>
            <a:ext cx="2654844" cy="80199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 sz="100"/>
            </a:pPr>
            <a:endParaRPr/>
          </a:p>
        </p:txBody>
      </p:sp>
      <p:sp>
        <p:nvSpPr>
          <p:cNvPr id="81" name="Titteltekst"/>
          <p:cNvSpPr txBox="1">
            <a:spLocks noGrp="1"/>
          </p:cNvSpPr>
          <p:nvPr>
            <p:ph type="title"/>
          </p:nvPr>
        </p:nvSpPr>
        <p:spPr>
          <a:xfrm>
            <a:off x="2" y="647539"/>
            <a:ext cx="8862298" cy="801472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8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75965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spalter –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3144" y="2329153"/>
            <a:ext cx="5177935" cy="407313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743143" y="1869194"/>
            <a:ext cx="5177122" cy="3636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65" indent="0">
              <a:buNone/>
              <a:defRPr sz="2000"/>
            </a:lvl2pPr>
            <a:lvl3pPr marL="612122" indent="0">
              <a:buNone/>
              <a:defRPr sz="2000"/>
            </a:lvl3pPr>
            <a:lvl4pPr marL="900180" indent="0">
              <a:buNone/>
              <a:defRPr sz="2000"/>
            </a:lvl4pPr>
            <a:lvl5pPr marL="1188238" indent="0">
              <a:buNone/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6326501" y="2329153"/>
            <a:ext cx="5177935" cy="407313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26500" y="1869194"/>
            <a:ext cx="5177122" cy="3636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65" indent="0">
              <a:buNone/>
              <a:defRPr sz="2000"/>
            </a:lvl2pPr>
            <a:lvl3pPr marL="612122" indent="0">
              <a:buNone/>
              <a:defRPr sz="2000"/>
            </a:lvl3pPr>
            <a:lvl4pPr marL="900180" indent="0">
              <a:buNone/>
              <a:defRPr sz="2000"/>
            </a:lvl4pPr>
            <a:lvl5pPr marL="1188238" indent="0">
              <a:buNone/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214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Rød b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42042" y="277398"/>
            <a:ext cx="12195175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5" tIns="22863" rIns="45725" bIns="22863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09.05.2019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0" y="1485529"/>
            <a:ext cx="781454" cy="78138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53" y="643179"/>
            <a:ext cx="2641152" cy="8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0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86741" y="2034727"/>
            <a:ext cx="4096845" cy="4195495"/>
          </a:xfrm>
          <a:prstGeom prst="rect">
            <a:avLst/>
          </a:prstGeom>
          <a:solidFill>
            <a:schemeClr val="accent3"/>
          </a:solidFill>
        </p:spPr>
        <p:txBody>
          <a:bodyPr lIns="0" tIns="1080000" rIns="0" bIns="0" anchor="t" anchorCtr="1"/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66302" y="2034727"/>
            <a:ext cx="4826173" cy="41954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5500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342154" y="315114"/>
            <a:ext cx="5762595" cy="6230221"/>
          </a:xfrm>
          <a:prstGeom prst="rect">
            <a:avLst/>
          </a:prstGeom>
          <a:solidFill>
            <a:schemeClr val="accent3"/>
          </a:solidFill>
        </p:spPr>
        <p:txBody>
          <a:bodyPr lIns="0" tIns="2160000" rIns="0" bIns="0" anchor="t" anchorCtr="1"/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608978" y="2881027"/>
            <a:ext cx="4133143" cy="366430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6514046" y="2058136"/>
            <a:ext cx="4228095" cy="450161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303370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1" y="0"/>
            <a:ext cx="12195175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5" tIns="22863" rIns="45725" bIns="22863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025363" y="1764630"/>
            <a:ext cx="8607878" cy="2700963"/>
          </a:xfrm>
          <a:blipFill>
            <a:blip r:embed="rId2"/>
            <a:stretch>
              <a:fillRect/>
            </a:stretch>
          </a:blipFill>
        </p:spPr>
        <p:txBody>
          <a:bodyPr lIns="342034" rIns="2700270" bIns="774078" anchor="b"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379987" y="3718548"/>
            <a:ext cx="5845074" cy="643446"/>
          </a:xfrm>
        </p:spPr>
        <p:txBody>
          <a:bodyPr lIns="0">
            <a:normAutofit/>
          </a:bodyPr>
          <a:lstStyle>
            <a:lvl1pPr marL="0" indent="0" algn="l">
              <a:buNone/>
              <a:defRPr sz="3800">
                <a:solidFill>
                  <a:schemeClr val="bg1"/>
                </a:solidFill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dirty="0"/>
              <a:t>Klikk for å legge til undertittel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47" y="4555624"/>
            <a:ext cx="1300398" cy="1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6893" cy="6860446"/>
          </a:xfrm>
          <a:prstGeom prst="rect">
            <a:avLst/>
          </a:prstGeom>
          <a:solidFill>
            <a:schemeClr val="accent3"/>
          </a:solidFill>
        </p:spPr>
        <p:txBody>
          <a:bodyPr lIns="0" tIns="2160000" rIns="0" bIns="0" anchor="t" anchorCtr="1"/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68850" y="1485529"/>
            <a:ext cx="781454" cy="78138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52140-B7C3-0B46-8A7C-EFD48BDA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00" y="659942"/>
            <a:ext cx="2606104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6893" cy="6860446"/>
          </a:xfrm>
          <a:prstGeom prst="rect">
            <a:avLst/>
          </a:prstGeom>
          <a:solidFill>
            <a:schemeClr val="accent3"/>
          </a:solidFill>
        </p:spPr>
        <p:txBody>
          <a:bodyPr lIns="0" tIns="2160000" rIns="0" bIns="0" anchor="t" anchorCtr="1"/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10768850" y="1485529"/>
            <a:ext cx="781454" cy="78138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860CE-0E83-FB4A-9F5F-C2CCEB73B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00" y="659942"/>
            <a:ext cx="2606104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66301" y="2034727"/>
            <a:ext cx="4502028" cy="419549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2596" y="2034727"/>
            <a:ext cx="4502028" cy="419549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09.05.2019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" y="647389"/>
            <a:ext cx="8859991" cy="801285"/>
          </a:xfrm>
          <a:prstGeom prst="rect">
            <a:avLst/>
          </a:prstGeom>
          <a:solidFill>
            <a:schemeClr val="bg1"/>
          </a:solidFill>
          <a:ln w="12700" cap="rnd">
            <a:noFill/>
          </a:ln>
        </p:spPr>
        <p:txBody>
          <a:bodyPr vert="horz" lIns="666066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66302" y="2034727"/>
            <a:ext cx="9598323" cy="41954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66302" y="6448073"/>
            <a:ext cx="846441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09.05.2019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84488" y="6448073"/>
            <a:ext cx="7445475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2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901707" y="6448073"/>
            <a:ext cx="308892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0" y="1507301"/>
            <a:ext cx="781454" cy="78138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2" y="648233"/>
            <a:ext cx="2602890" cy="8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8" r:id="rId5"/>
    <p:sldLayoutId id="2147483661" r:id="rId6"/>
    <p:sldLayoutId id="2147483660" r:id="rId7"/>
    <p:sldLayoutId id="2147483659" r:id="rId8"/>
    <p:sldLayoutId id="2147483652" r:id="rId9"/>
    <p:sldLayoutId id="2147483653" r:id="rId10"/>
    <p:sldLayoutId id="2147483654" r:id="rId11"/>
    <p:sldLayoutId id="2147483655" r:id="rId12"/>
    <p:sldLayoutId id="2147483662" r:id="rId13"/>
    <p:sldLayoutId id="2147483663" r:id="rId14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2025" indent="-252025" algn="l" defTabSz="914445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43" indent="-216021" algn="l" defTabSz="914445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65" indent="-216021" algn="l" defTabSz="914445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86" indent="-216021" algn="l" defTabSz="914445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108" indent="-216021" algn="l" defTabSz="914445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5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5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 descr="SV_for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823" cy="685958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2678230" y="1804885"/>
            <a:ext cx="9302104" cy="2700963"/>
          </a:xfrm>
        </p:spPr>
        <p:txBody>
          <a:bodyPr/>
          <a:lstStyle/>
          <a:p>
            <a:r>
              <a:rPr lang="nb-NO" dirty="0"/>
              <a:t>5- og 10- minutters avganger på bussen i </a:t>
            </a:r>
            <a:r>
              <a:rPr lang="nb-NO" dirty="0" err="1"/>
              <a:t>rushen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3049787" y="3862831"/>
            <a:ext cx="5845074" cy="643446"/>
          </a:xfrm>
        </p:spPr>
        <p:txBody>
          <a:bodyPr>
            <a:noAutofit/>
          </a:bodyPr>
          <a:lstStyle/>
          <a:p>
            <a:r>
              <a:rPr lang="nb-NO" sz="2000" dirty="0"/>
              <a:t>Fordi ingen skal være avhengig av privatbilen til jobb, skole eller barnehage.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3655" y="543761"/>
            <a:ext cx="17427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b="1" dirty="0">
                <a:solidFill>
                  <a:schemeClr val="bg1"/>
                </a:solidFill>
              </a:rPr>
              <a:t>For de mange</a:t>
            </a:r>
          </a:p>
          <a:p>
            <a:pPr algn="r"/>
            <a:r>
              <a:rPr lang="en-US" sz="1900" dirty="0">
                <a:solidFill>
                  <a:schemeClr val="bg1"/>
                </a:solidFill>
              </a:rPr>
              <a:t>– </a:t>
            </a:r>
            <a:r>
              <a:rPr lang="en-US" sz="1900" dirty="0" err="1">
                <a:solidFill>
                  <a:schemeClr val="bg1"/>
                </a:solidFill>
              </a:rPr>
              <a:t>Ikke</a:t>
            </a:r>
            <a:r>
              <a:rPr lang="en-US" sz="1900" dirty="0">
                <a:solidFill>
                  <a:schemeClr val="bg1"/>
                </a:solidFill>
              </a:rPr>
              <a:t> for de </a:t>
            </a:r>
            <a:r>
              <a:rPr lang="en-US" sz="1900" dirty="0" err="1">
                <a:solidFill>
                  <a:schemeClr val="bg1"/>
                </a:solidFill>
              </a:rPr>
              <a:t>få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8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47" y="4555624"/>
            <a:ext cx="1300398" cy="1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9DD4E-2BAF-4CA9-BBC9-0D1B8EF2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Vi må ha rettferdig fordeling av plassen i byen</a:t>
            </a:r>
          </a:p>
        </p:txBody>
      </p:sp>
      <p:pic>
        <p:nvPicPr>
          <p:cNvPr id="4" name="Google Shape;77;p11">
            <a:extLst>
              <a:ext uri="{FF2B5EF4-FFF2-40B4-BE49-F238E27FC236}">
                <a16:creationId xmlns:a16="http://schemas.microsoft.com/office/drawing/2014/main" id="{55078220-D63C-42CB-8328-6C29C14560A1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297" y="1735666"/>
            <a:ext cx="7994969" cy="478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67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AA5E29C-E0F2-4209-9AB9-D286590E3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3886"/>
          <a:stretch>
            <a:fillRect/>
          </a:stretch>
        </p:blipFill>
        <p:spPr>
          <a:xfrm>
            <a:off x="342900" y="314325"/>
            <a:ext cx="5762625" cy="6230938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AF5F498-028D-4E24-8DD8-56328F93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Mer rettferdige, mer miljøvennlige bompenger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BD9756A-3DEB-4400-8C58-12F38EFD0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sz="4400" b="1" dirty="0">
                <a:solidFill>
                  <a:prstClr val="black"/>
                </a:solidFill>
              </a:rPr>
              <a:t>50 % </a:t>
            </a:r>
            <a:r>
              <a:rPr lang="nb-NO" dirty="0">
                <a:solidFill>
                  <a:prstClr val="black"/>
                </a:solidFill>
              </a:rPr>
              <a:t>av dagens bilturer i Oslo krysser ett eller flere bomsnitt</a:t>
            </a:r>
          </a:p>
          <a:p>
            <a:endParaRPr lang="nb-NO" dirty="0">
              <a:solidFill>
                <a:prstClr val="black"/>
              </a:solidFill>
            </a:endParaRPr>
          </a:p>
          <a:p>
            <a:endParaRPr lang="nb-NO" dirty="0">
              <a:solidFill>
                <a:prstClr val="black"/>
              </a:solidFill>
            </a:endParaRPr>
          </a:p>
          <a:p>
            <a:r>
              <a:rPr lang="nb-NO" sz="4400" b="1" dirty="0">
                <a:solidFill>
                  <a:prstClr val="black"/>
                </a:solidFill>
              </a:rPr>
              <a:t>60 % </a:t>
            </a:r>
            <a:r>
              <a:rPr lang="nb-NO" dirty="0">
                <a:solidFill>
                  <a:prstClr val="black"/>
                </a:solidFill>
              </a:rPr>
              <a:t>vil betale ved innføring av nye bomsnitt på bygrensen i nordøst og sør. </a:t>
            </a:r>
          </a:p>
          <a:p>
            <a:endParaRPr lang="nb-NO" dirty="0">
              <a:solidFill>
                <a:prstClr val="black"/>
              </a:solidFill>
            </a:endParaRPr>
          </a:p>
          <a:p>
            <a:endParaRPr lang="nb-NO" dirty="0">
              <a:solidFill>
                <a:prstClr val="black"/>
              </a:solidFill>
            </a:endParaRPr>
          </a:p>
          <a:p>
            <a:r>
              <a:rPr lang="nb-NO" sz="4400" b="1" dirty="0">
                <a:solidFill>
                  <a:prstClr val="black"/>
                </a:solidFill>
              </a:rPr>
              <a:t>76 % </a:t>
            </a:r>
            <a:r>
              <a:rPr lang="nb-NO" dirty="0">
                <a:solidFill>
                  <a:prstClr val="black"/>
                </a:solidFill>
              </a:rPr>
              <a:t>vil betale ved innføring av konsept Ring 2 med armer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CCA9B20-9674-4F77-80AA-C5E989F6E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b-NO" dirty="0"/>
              <a:t>Flere interne turer må betale</a:t>
            </a:r>
          </a:p>
        </p:txBody>
      </p:sp>
    </p:spTree>
    <p:extLst>
      <p:ext uri="{BB962C8B-B14F-4D97-AF65-F5344CB8AC3E}">
        <p14:creationId xmlns:p14="http://schemas.microsoft.com/office/powerpoint/2010/main" val="90918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C2BE9F-EF8F-4371-8858-FEDE11BB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Enkel kalkulator på fjellinjen.no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D2D19BD-80FB-4691-81F5-AD27F0A85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862751"/>
            <a:ext cx="7064416" cy="47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5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Menn berøres av bompassering i større grad enn kvinner</a:t>
            </a:r>
          </a:p>
          <a:p>
            <a:r>
              <a:rPr lang="nb-NO" dirty="0"/>
              <a:t>Flerpersonhusholdninger berøres i større grad enn enslige</a:t>
            </a:r>
          </a:p>
          <a:p>
            <a:r>
              <a:rPr lang="nb-NO" dirty="0"/>
              <a:t>Personer med middels/høy inntekt berøres i større grad enn de med lav inntekt</a:t>
            </a:r>
          </a:p>
          <a:p>
            <a:r>
              <a:rPr lang="nb-NO" dirty="0"/>
              <a:t>Arbeidsreiser berøres i større grad enn andre typer reiser</a:t>
            </a:r>
          </a:p>
          <a:p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B48E612-A760-4F04-8A00-4EBF292246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563303"/>
            <a:ext cx="3659025" cy="5145795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Nye bommer vil påvirke ulike grupper omtrent som dagens bommer</a:t>
            </a:r>
          </a:p>
        </p:txBody>
      </p:sp>
    </p:spTree>
    <p:extLst>
      <p:ext uri="{BB962C8B-B14F-4D97-AF65-F5344CB8AC3E}">
        <p14:creationId xmlns:p14="http://schemas.microsoft.com/office/powerpoint/2010/main" val="249641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68A42D-8FC4-4805-AD1D-6D158FAB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dirty="0"/>
              <a:t>90% av bompengene i Oslo går til kollektiv og sykkel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9A78F8-A737-4005-BA80-7E9F6E76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03" y="2034727"/>
            <a:ext cx="5048698" cy="419549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T-bane til Fornebu</a:t>
            </a:r>
          </a:p>
          <a:p>
            <a:r>
              <a:rPr lang="nb-NO" dirty="0"/>
              <a:t>Nytt signal- og sikringsanlegg</a:t>
            </a:r>
          </a:p>
          <a:p>
            <a:r>
              <a:rPr lang="nb-NO" dirty="0"/>
              <a:t>Ny sentrumstunnel</a:t>
            </a:r>
          </a:p>
          <a:p>
            <a:r>
              <a:rPr lang="nb-NO" dirty="0"/>
              <a:t>Nye trikker</a:t>
            </a:r>
          </a:p>
          <a:p>
            <a:r>
              <a:rPr lang="nb-NO" dirty="0"/>
              <a:t>Oppgradering av trikkenettet</a:t>
            </a:r>
          </a:p>
          <a:p>
            <a:r>
              <a:rPr lang="nb-NO" dirty="0"/>
              <a:t>Nye T-banevogner</a:t>
            </a:r>
          </a:p>
          <a:p>
            <a:r>
              <a:rPr lang="nb-NO" dirty="0"/>
              <a:t>T-bane mot Lørenskog</a:t>
            </a:r>
          </a:p>
          <a:p>
            <a:r>
              <a:rPr lang="nb-NO" dirty="0"/>
              <a:t>Sykkelveier</a:t>
            </a:r>
          </a:p>
          <a:p>
            <a:r>
              <a:rPr lang="nb-NO" dirty="0"/>
              <a:t>Drift av kollektivtrafikken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88745A-CF2F-4D1B-933A-0934916E2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8" y="2421467"/>
            <a:ext cx="5710344" cy="38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0E4137-C09C-4BB8-890E-422419F1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Kollektivtransporten må bli bedre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658A5EB-1DE9-4AC8-B9D5-E5693622E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790" y="1947946"/>
            <a:ext cx="5012218" cy="424897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A8883EE-E9B1-47B4-8978-165A60C2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12" y="1947946"/>
            <a:ext cx="5012219" cy="42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3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656639-AC30-44CF-AE9A-B3D16281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Mål: 5- og 10- </a:t>
            </a:r>
            <a:r>
              <a:rPr lang="nb-NO" dirty="0" err="1"/>
              <a:t>minuttersavganger</a:t>
            </a:r>
            <a:r>
              <a:rPr lang="nb-NO" dirty="0"/>
              <a:t> i </a:t>
            </a:r>
            <a:r>
              <a:rPr lang="nb-NO" dirty="0" err="1"/>
              <a:t>rushen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F0D8FF-41A2-4366-85FF-624369331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3600" b="1" dirty="0"/>
              <a:t>Dette er det vi vil gjennomføre de neste fire årene</a:t>
            </a:r>
          </a:p>
          <a:p>
            <a:endParaRPr lang="nb-NO" dirty="0"/>
          </a:p>
          <a:p>
            <a:r>
              <a:rPr lang="nb-NO" dirty="0"/>
              <a:t>Kortere reisetid og ventetid</a:t>
            </a:r>
          </a:p>
          <a:p>
            <a:r>
              <a:rPr lang="nb-NO" dirty="0"/>
              <a:t>T- banen og trikk skal gå så ofte som mulig</a:t>
            </a:r>
          </a:p>
          <a:p>
            <a:r>
              <a:rPr lang="nb-NO" b="1" dirty="0"/>
              <a:t>5- minutter: </a:t>
            </a:r>
            <a:r>
              <a:rPr lang="nb-NO" dirty="0"/>
              <a:t>Busslinjer i indre by + viktige linjer i ytre by</a:t>
            </a:r>
          </a:p>
          <a:p>
            <a:r>
              <a:rPr lang="nb-NO" b="1" dirty="0"/>
              <a:t>10- minutter: </a:t>
            </a:r>
            <a:r>
              <a:rPr lang="nb-NO" dirty="0"/>
              <a:t>Hovedregel for busslinjer i ytre by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Ingen skal være avhengige av privatbil til jobb, skole og barnehage.</a:t>
            </a:r>
          </a:p>
        </p:txBody>
      </p:sp>
    </p:spTree>
    <p:extLst>
      <p:ext uri="{BB962C8B-B14F-4D97-AF65-F5344CB8AC3E}">
        <p14:creationId xmlns:p14="http://schemas.microsoft.com/office/powerpoint/2010/main" val="2769989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Miljøpolitikk virker!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>
          <a:xfrm>
            <a:off x="743299" y="2532400"/>
            <a:ext cx="5177785" cy="40731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nb-NO" sz="2801" dirty="0"/>
            </a:br>
            <a:r>
              <a:rPr lang="nb-NO" sz="2801" dirty="0"/>
              <a:t>Siden 2015 er det nå blitt 14 000 færre passeringer i bomringen hver dag.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801" dirty="0"/>
          </a:p>
          <a:p>
            <a:pPr marL="0" indent="0">
              <a:lnSpc>
                <a:spcPct val="100000"/>
              </a:lnSpc>
              <a:buNone/>
            </a:pPr>
            <a:r>
              <a:rPr lang="nb-NO" sz="2801" dirty="0"/>
              <a:t>Det betyr 5 millioner færre passeringer i året!</a:t>
            </a:r>
          </a:p>
          <a:p>
            <a:pPr marL="0" indent="0">
              <a:buNone/>
            </a:pPr>
            <a:endParaRPr lang="nb-NO" sz="2801" dirty="0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743298" y="2072441"/>
            <a:ext cx="5176972" cy="363684"/>
          </a:xfrm>
        </p:spPr>
        <p:txBody>
          <a:bodyPr/>
          <a:lstStyle/>
          <a:p>
            <a:r>
              <a:rPr lang="nb-NO" sz="3201" dirty="0"/>
              <a:t>Færre kjører bil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idx="13"/>
          </p:nvPr>
        </p:nvSpPr>
        <p:spPr>
          <a:xfrm>
            <a:off x="6326494" y="2532400"/>
            <a:ext cx="5177785" cy="407313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nb-NO" sz="2801" dirty="0"/>
            </a:br>
            <a:r>
              <a:rPr lang="nb-NO" sz="2801" dirty="0"/>
              <a:t>For første gang reiste flere kollektivt enn med bil i fjor.</a:t>
            </a:r>
            <a:br>
              <a:rPr lang="nb-NO" sz="2801" dirty="0"/>
            </a:br>
            <a:br>
              <a:rPr lang="nb-NO" sz="2801" dirty="0"/>
            </a:br>
            <a:r>
              <a:rPr lang="nb-NO" sz="2801" dirty="0"/>
              <a:t>Over 6 % kollektivvekst i Oslo i 2017 og videre 4% vekst i 2018. 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801" dirty="0"/>
          </a:p>
          <a:p>
            <a:pPr marL="0" indent="0">
              <a:lnSpc>
                <a:spcPct val="100000"/>
              </a:lnSpc>
              <a:buNone/>
            </a:pPr>
            <a:r>
              <a:rPr lang="nb-NO" sz="2801" dirty="0"/>
              <a:t>Det betyr </a:t>
            </a:r>
            <a:r>
              <a:rPr lang="nb-NO" dirty="0"/>
              <a:t>32</a:t>
            </a:r>
            <a:r>
              <a:rPr lang="nb-NO" sz="2801" dirty="0"/>
              <a:t> mill. flere kollektivreiser de siste to årene!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/>
          </p:nvPr>
        </p:nvSpPr>
        <p:spPr>
          <a:xfrm>
            <a:off x="6326493" y="2072441"/>
            <a:ext cx="5176972" cy="363684"/>
          </a:xfrm>
        </p:spPr>
        <p:txBody>
          <a:bodyPr/>
          <a:lstStyle/>
          <a:p>
            <a:r>
              <a:rPr lang="nb-NO" sz="3201" dirty="0"/>
              <a:t>Flere reiser kollektivt</a:t>
            </a:r>
          </a:p>
        </p:txBody>
      </p:sp>
    </p:spTree>
    <p:extLst>
      <p:ext uri="{BB962C8B-B14F-4D97-AF65-F5344CB8AC3E}">
        <p14:creationId xmlns:p14="http://schemas.microsoft.com/office/powerpoint/2010/main" val="73307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3">
            <a:extLst>
              <a:ext uri="{FF2B5EF4-FFF2-40B4-BE49-F238E27FC236}">
                <a16:creationId xmlns:a16="http://schemas.microsoft.com/office/drawing/2014/main" id="{94F4C29D-BC26-472A-A2E6-4063B17EC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7"/>
          <a:stretch/>
        </p:blipFill>
        <p:spPr>
          <a:xfrm>
            <a:off x="0" y="407988"/>
            <a:ext cx="8918894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5E4472A5-EFF4-40BE-AF42-49A426D2271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b="7844"/>
          <a:stretch/>
        </p:blipFill>
        <p:spPr>
          <a:xfrm>
            <a:off x="0" y="0"/>
            <a:ext cx="12199938" cy="6862763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C63216-CD6D-4788-8328-9EE8FB9FEF8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8D0ECEF-C8BB-4B88-99FF-E4CD2457EF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1E17FA9-46FA-43E9-8116-772D45C1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Færre biler gir en bedre by å bo i</a:t>
            </a:r>
          </a:p>
        </p:txBody>
      </p:sp>
    </p:spTree>
    <p:extLst>
      <p:ext uri="{BB962C8B-B14F-4D97-AF65-F5344CB8AC3E}">
        <p14:creationId xmlns:p14="http://schemas.microsoft.com/office/powerpoint/2010/main" val="8862108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1" descr="Plassholder for bilde 1">
            <a:extLst>
              <a:ext uri="{FF2B5EF4-FFF2-40B4-BE49-F238E27FC236}">
                <a16:creationId xmlns:a16="http://schemas.microsoft.com/office/drawing/2014/main" id="{2D5746CD-9943-4CCC-A776-1A28C92D96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7809" b="7809"/>
          <a:stretch>
            <a:fillRect/>
          </a:stretch>
        </p:blipFill>
        <p:spPr>
          <a:xfrm>
            <a:off x="0" y="0"/>
            <a:ext cx="12196763" cy="6861175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D74B30-0323-4AE6-B692-C9A283DB90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FDFC6B-721B-431D-9953-7884A02A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 skal puste ren og trygg luft</a:t>
            </a:r>
          </a:p>
        </p:txBody>
      </p:sp>
    </p:spTree>
    <p:extLst>
      <p:ext uri="{BB962C8B-B14F-4D97-AF65-F5344CB8AC3E}">
        <p14:creationId xmlns:p14="http://schemas.microsoft.com/office/powerpoint/2010/main" val="210563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Placeholder 6" descr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" y="-70030"/>
            <a:ext cx="12309149" cy="692707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lassholder for tekst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Plassholder for tekst 3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"/>
            </a:pPr>
            <a:endParaRPr/>
          </a:p>
        </p:txBody>
      </p:sp>
      <p:sp>
        <p:nvSpPr>
          <p:cNvPr id="143" name="Tittel 4"/>
          <p:cNvSpPr txBox="1">
            <a:spLocks noGrp="1"/>
          </p:cNvSpPr>
          <p:nvPr>
            <p:ph type="title"/>
          </p:nvPr>
        </p:nvSpPr>
        <p:spPr>
          <a:xfrm>
            <a:off x="177" y="647539"/>
            <a:ext cx="8862042" cy="801471"/>
          </a:xfrm>
          <a:prstGeom prst="rect">
            <a:avLst/>
          </a:prstGeom>
        </p:spPr>
        <p:txBody>
          <a:bodyPr/>
          <a:lstStyle/>
          <a:p>
            <a:r>
              <a:t>Houston 2017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Placeholder 6" descr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" y="5957"/>
            <a:ext cx="12197647" cy="684926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Plassholder for tekst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Plassholder for tekst 3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"/>
            </a:pPr>
            <a:endParaRPr/>
          </a:p>
        </p:txBody>
      </p:sp>
      <p:sp>
        <p:nvSpPr>
          <p:cNvPr id="151" name="Tittel 4"/>
          <p:cNvSpPr txBox="1">
            <a:spLocks noGrp="1"/>
          </p:cNvSpPr>
          <p:nvPr>
            <p:ph type="title"/>
          </p:nvPr>
        </p:nvSpPr>
        <p:spPr>
          <a:xfrm>
            <a:off x="177" y="647539"/>
            <a:ext cx="8862042" cy="801471"/>
          </a:xfrm>
          <a:prstGeom prst="rect">
            <a:avLst/>
          </a:prstGeom>
        </p:spPr>
        <p:txBody>
          <a:bodyPr/>
          <a:lstStyle/>
          <a:p>
            <a:r>
              <a:t>Odda 2014</a:t>
            </a:r>
          </a:p>
        </p:txBody>
      </p:sp>
      <p:sp>
        <p:nvSpPr>
          <p:cNvPr id="152" name="TekstSylinder 5"/>
          <p:cNvSpPr txBox="1"/>
          <p:nvPr/>
        </p:nvSpPr>
        <p:spPr>
          <a:xfrm>
            <a:off x="419373" y="6125993"/>
            <a:ext cx="2372274" cy="52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30" rIns="45730">
            <a:spAutoFit/>
          </a:bodyPr>
          <a:lstStyle>
            <a:lvl1pPr>
              <a:defRPr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Foto: Marit Hommedal/ NTB SCANPIX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lassholder for bilde 1" descr="Plassholder for bilde 1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7814" b="7814"/>
          <a:stretch>
            <a:fillRect/>
          </a:stretch>
        </p:blipFill>
        <p:spPr>
          <a:xfrm>
            <a:off x="0" y="0"/>
            <a:ext cx="12200069" cy="6862036"/>
          </a:xfrm>
          <a:prstGeom prst="rect">
            <a:avLst/>
          </a:prstGeom>
        </p:spPr>
      </p:pic>
      <p:sp>
        <p:nvSpPr>
          <p:cNvPr id="157" name="Brødteks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Plassholder for tekst 2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"/>
            </a:pPr>
            <a:endParaRPr/>
          </a:p>
        </p:txBody>
      </p:sp>
      <p:sp>
        <p:nvSpPr>
          <p:cNvPr id="159" name="Drangsholt 20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Drangsholt 2017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Placeholder 6" descr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" y="0"/>
            <a:ext cx="12241866" cy="758246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Plassholder for tekst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Plassholder for tekst 3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"/>
            </a:pPr>
            <a:endParaRPr/>
          </a:p>
        </p:txBody>
      </p:sp>
      <p:sp>
        <p:nvSpPr>
          <p:cNvPr id="167" name="Tittel 4"/>
          <p:cNvSpPr txBox="1">
            <a:spLocks noGrp="1"/>
          </p:cNvSpPr>
          <p:nvPr>
            <p:ph type="title"/>
          </p:nvPr>
        </p:nvSpPr>
        <p:spPr>
          <a:xfrm>
            <a:off x="177" y="647539"/>
            <a:ext cx="8862042" cy="801471"/>
          </a:xfrm>
          <a:prstGeom prst="rect">
            <a:avLst/>
          </a:prstGeom>
        </p:spPr>
        <p:txBody>
          <a:bodyPr/>
          <a:lstStyle/>
          <a:p>
            <a:r>
              <a:t>Mumbai 2017</a:t>
            </a:r>
          </a:p>
        </p:txBody>
      </p:sp>
      <p:sp>
        <p:nvSpPr>
          <p:cNvPr id="168" name="TekstSylinder 5"/>
          <p:cNvSpPr txBox="1"/>
          <p:nvPr/>
        </p:nvSpPr>
        <p:spPr>
          <a:xfrm>
            <a:off x="209774" y="6430864"/>
            <a:ext cx="2743835" cy="36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30" rIns="45730">
            <a:sp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1B715C7-A23D-4855-B02D-6530EBF74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Klimagassutslipp Oslo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41FF5C-A1DF-4DF4-BC53-8B042DC0F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Luftforurensning Oslo 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3A71796-B154-4BA3-8AD9-1C419982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Framtid ikke forurensning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38D00B7-8602-4983-AEDB-A46897B438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073" t="3379" r="8092" b="2925"/>
          <a:stretch/>
        </p:blipFill>
        <p:spPr>
          <a:xfrm>
            <a:off x="5762595" y="3102094"/>
            <a:ext cx="2732282" cy="250834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1E7CB12-4B96-4B71-87C8-0C2299803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0" t="3394" r="6947" b="2474"/>
          <a:stretch/>
        </p:blipFill>
        <p:spPr>
          <a:xfrm>
            <a:off x="8713304" y="3103517"/>
            <a:ext cx="2651685" cy="2509764"/>
          </a:xfrm>
          <a:prstGeom prst="rect">
            <a:avLst/>
          </a:prstGeom>
        </p:spPr>
      </p:pic>
      <p:pic>
        <p:nvPicPr>
          <p:cNvPr id="10" name="Plassholder for innhold 3">
            <a:extLst>
              <a:ext uri="{FF2B5EF4-FFF2-40B4-BE49-F238E27FC236}">
                <a16:creationId xmlns:a16="http://schemas.microsoft.com/office/drawing/2014/main" id="{E558C8E7-A27E-425E-AB1C-D8961809C8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37" y="3104954"/>
            <a:ext cx="3485481" cy="2539494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AC6D54D-5CEC-49F7-97E3-A101EBB15288}"/>
              </a:ext>
            </a:extLst>
          </p:cNvPr>
          <p:cNvSpPr txBox="1"/>
          <p:nvPr/>
        </p:nvSpPr>
        <p:spPr>
          <a:xfrm>
            <a:off x="5762595" y="5781040"/>
            <a:ext cx="440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Tiltaksutredning for bedre luftkvalitet Oslo, Referansesituasjon 2020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28FE2-9B8E-4EF0-9A1A-2CF2EDC196A1}"/>
              </a:ext>
            </a:extLst>
          </p:cNvPr>
          <p:cNvSpPr txBox="1"/>
          <p:nvPr/>
        </p:nvSpPr>
        <p:spPr>
          <a:xfrm>
            <a:off x="665337" y="5781040"/>
            <a:ext cx="440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Energi- og klimastrategi for Oslo</a:t>
            </a:r>
          </a:p>
        </p:txBody>
      </p:sp>
    </p:spTree>
    <p:extLst>
      <p:ext uri="{BB962C8B-B14F-4D97-AF65-F5344CB8AC3E}">
        <p14:creationId xmlns:p14="http://schemas.microsoft.com/office/powerpoint/2010/main" val="188510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4DF467-A6A3-4EB9-9066-503D1EB4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skal kutte 95% innen 2030</a:t>
            </a:r>
          </a:p>
        </p:txBody>
      </p:sp>
      <p:pic>
        <p:nvPicPr>
          <p:cNvPr id="4" name="Google Shape;53;p10">
            <a:extLst>
              <a:ext uri="{FF2B5EF4-FFF2-40B4-BE49-F238E27FC236}">
                <a16:creationId xmlns:a16="http://schemas.microsoft.com/office/drawing/2014/main" id="{867E8948-5276-46B8-9A4C-82696B711117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71" r="8890"/>
          <a:stretch/>
        </p:blipFill>
        <p:spPr>
          <a:xfrm>
            <a:off x="436461" y="1727201"/>
            <a:ext cx="10036029" cy="478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61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F396AB-C3AB-4321-ACF3-74842547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Privatbiler forurenser mest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298B29D2-839B-446B-84A1-DD5DC6EAC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94" y="1837267"/>
            <a:ext cx="9035833" cy="459687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636A16D-08CC-40DE-967A-FCB2E5711311}"/>
              </a:ext>
            </a:extLst>
          </p:cNvPr>
          <p:cNvSpPr txBox="1"/>
          <p:nvPr/>
        </p:nvSpPr>
        <p:spPr>
          <a:xfrm>
            <a:off x="604377" y="6471920"/>
            <a:ext cx="440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Energi- og klimastrategi for Oslo</a:t>
            </a:r>
          </a:p>
        </p:txBody>
      </p:sp>
    </p:spTree>
    <p:extLst>
      <p:ext uri="{BB962C8B-B14F-4D97-AF65-F5344CB8AC3E}">
        <p14:creationId xmlns:p14="http://schemas.microsoft.com/office/powerpoint/2010/main" val="196825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C0028"/>
      </a:accent1>
      <a:accent2>
        <a:srgbClr val="009032"/>
      </a:accent2>
      <a:accent3>
        <a:srgbClr val="D7CEC8"/>
      </a:accent3>
      <a:accent4>
        <a:srgbClr val="145A32"/>
      </a:accent4>
      <a:accent5>
        <a:srgbClr val="ECE7E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056E6485-B82B-45DC-804F-76D20A0B684B}" vid="{31559F1D-D98D-40E6-8642-928984436CD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SVs powerpoint mal 2019</Template>
  <TotalTime>2829</TotalTime>
  <Words>547</Words>
  <Application>Microsoft Office PowerPoint</Application>
  <PresentationFormat>Egendefinert</PresentationFormat>
  <Paragraphs>92</Paragraphs>
  <Slides>19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Office-tema</vt:lpstr>
      <vt:lpstr>5- og 10- minutters avganger på bussen i rushen</vt:lpstr>
      <vt:lpstr>Alle skal puste ren og trygg luft</vt:lpstr>
      <vt:lpstr>Houston 2017</vt:lpstr>
      <vt:lpstr>Odda 2014</vt:lpstr>
      <vt:lpstr>Drangsholt 2017</vt:lpstr>
      <vt:lpstr>Mumbai 2017</vt:lpstr>
      <vt:lpstr>Framtid ikke forurensning</vt:lpstr>
      <vt:lpstr>Vi skal kutte 95% innen 2030</vt:lpstr>
      <vt:lpstr>Privatbiler forurenser mest</vt:lpstr>
      <vt:lpstr>Vi må ha rettferdig fordeling av plassen i byen</vt:lpstr>
      <vt:lpstr>Mer rettferdige, mer miljøvennlige bompenger</vt:lpstr>
      <vt:lpstr>Enkel kalkulator på fjellinjen.no</vt:lpstr>
      <vt:lpstr>Nye bommer vil påvirke ulike grupper omtrent som dagens bommer</vt:lpstr>
      <vt:lpstr>90% av bompengene i Oslo går til kollektiv og sykkel</vt:lpstr>
      <vt:lpstr>Kollektivtransporten må bli bedre</vt:lpstr>
      <vt:lpstr>Mål: 5- og 10- minuttersavganger i rushen</vt:lpstr>
      <vt:lpstr>Miljøpolitikk virker!</vt:lpstr>
      <vt:lpstr>PowerPoint-presentasjon</vt:lpstr>
      <vt:lpstr>Færre biler gir en bedre by å bo 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Bompenger som virker</dc:title>
  <dc:creator>Sunniva Holmås Eidsvoll</dc:creator>
  <cp:lastModifiedBy>Sunniva Holmås Eidsvoll</cp:lastModifiedBy>
  <cp:revision>34</cp:revision>
  <dcterms:created xsi:type="dcterms:W3CDTF">2019-04-03T08:59:17Z</dcterms:created>
  <dcterms:modified xsi:type="dcterms:W3CDTF">2019-05-11T07:48:37Z</dcterms:modified>
</cp:coreProperties>
</file>