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8" r:id="rId2"/>
    <p:sldId id="257" r:id="rId3"/>
    <p:sldId id="357" r:id="rId4"/>
    <p:sldId id="259" r:id="rId5"/>
    <p:sldId id="260" r:id="rId6"/>
    <p:sldId id="270" r:id="rId7"/>
    <p:sldId id="261" r:id="rId8"/>
    <p:sldId id="358" r:id="rId9"/>
    <p:sldId id="262" r:id="rId10"/>
    <p:sldId id="341" r:id="rId11"/>
    <p:sldId id="364" r:id="rId12"/>
    <p:sldId id="359" r:id="rId13"/>
    <p:sldId id="365" r:id="rId14"/>
    <p:sldId id="266" r:id="rId15"/>
  </p:sldIdLst>
  <p:sldSz cx="12195175" cy="6859588"/>
  <p:notesSz cx="6858000" cy="9144000"/>
  <p:defaultTextStyle>
    <a:defPPr>
      <a:defRPr lang="nb-NO"/>
    </a:defPPr>
    <a:lvl1pPr marL="0" algn="l" defTabSz="914445" rtl="0" eaLnBrk="1" latinLnBrk="0" hangingPunct="1">
      <a:defRPr sz="1800" kern="1200">
        <a:solidFill>
          <a:schemeClr val="tx1"/>
        </a:solidFill>
        <a:latin typeface="+mn-lt"/>
        <a:ea typeface="+mn-ea"/>
        <a:cs typeface="+mn-cs"/>
      </a:defRPr>
    </a:lvl1pPr>
    <a:lvl2pPr marL="457222" algn="l" defTabSz="914445" rtl="0" eaLnBrk="1" latinLnBrk="0" hangingPunct="1">
      <a:defRPr sz="1800" kern="1200">
        <a:solidFill>
          <a:schemeClr val="tx1"/>
        </a:solidFill>
        <a:latin typeface="+mn-lt"/>
        <a:ea typeface="+mn-ea"/>
        <a:cs typeface="+mn-cs"/>
      </a:defRPr>
    </a:lvl2pPr>
    <a:lvl3pPr marL="914445" algn="l" defTabSz="914445" rtl="0" eaLnBrk="1" latinLnBrk="0" hangingPunct="1">
      <a:defRPr sz="1800" kern="1200">
        <a:solidFill>
          <a:schemeClr val="tx1"/>
        </a:solidFill>
        <a:latin typeface="+mn-lt"/>
        <a:ea typeface="+mn-ea"/>
        <a:cs typeface="+mn-cs"/>
      </a:defRPr>
    </a:lvl3pPr>
    <a:lvl4pPr marL="1371669" algn="l" defTabSz="914445" rtl="0" eaLnBrk="1" latinLnBrk="0" hangingPunct="1">
      <a:defRPr sz="1800" kern="1200">
        <a:solidFill>
          <a:schemeClr val="tx1"/>
        </a:solidFill>
        <a:latin typeface="+mn-lt"/>
        <a:ea typeface="+mn-ea"/>
        <a:cs typeface="+mn-cs"/>
      </a:defRPr>
    </a:lvl4pPr>
    <a:lvl5pPr marL="1828891" algn="l" defTabSz="914445" rtl="0" eaLnBrk="1" latinLnBrk="0" hangingPunct="1">
      <a:defRPr sz="1800" kern="1200">
        <a:solidFill>
          <a:schemeClr val="tx1"/>
        </a:solidFill>
        <a:latin typeface="+mn-lt"/>
        <a:ea typeface="+mn-ea"/>
        <a:cs typeface="+mn-cs"/>
      </a:defRPr>
    </a:lvl5pPr>
    <a:lvl6pPr marL="2286114" algn="l" defTabSz="914445" rtl="0" eaLnBrk="1" latinLnBrk="0" hangingPunct="1">
      <a:defRPr sz="1800" kern="1200">
        <a:solidFill>
          <a:schemeClr val="tx1"/>
        </a:solidFill>
        <a:latin typeface="+mn-lt"/>
        <a:ea typeface="+mn-ea"/>
        <a:cs typeface="+mn-cs"/>
      </a:defRPr>
    </a:lvl6pPr>
    <a:lvl7pPr marL="2743338" algn="l" defTabSz="914445" rtl="0" eaLnBrk="1" latinLnBrk="0" hangingPunct="1">
      <a:defRPr sz="1800" kern="1200">
        <a:solidFill>
          <a:schemeClr val="tx1"/>
        </a:solidFill>
        <a:latin typeface="+mn-lt"/>
        <a:ea typeface="+mn-ea"/>
        <a:cs typeface="+mn-cs"/>
      </a:defRPr>
    </a:lvl7pPr>
    <a:lvl8pPr marL="3200559" algn="l" defTabSz="914445" rtl="0" eaLnBrk="1" latinLnBrk="0" hangingPunct="1">
      <a:defRPr sz="1800" kern="1200">
        <a:solidFill>
          <a:schemeClr val="tx1"/>
        </a:solidFill>
        <a:latin typeface="+mn-lt"/>
        <a:ea typeface="+mn-ea"/>
        <a:cs typeface="+mn-cs"/>
      </a:defRPr>
    </a:lvl8pPr>
    <a:lvl9pPr marL="3657782" algn="l" defTabSz="91444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1">
          <p15:clr>
            <a:srgbClr val="A4A3A4"/>
          </p15:clr>
        </p15:guide>
        <p15:guide id="2" pos="38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18" autoAdjust="0"/>
    <p:restoredTop sz="94675"/>
  </p:normalViewPr>
  <p:slideViewPr>
    <p:cSldViewPr snapToGrid="0">
      <p:cViewPr>
        <p:scale>
          <a:sx n="70" d="100"/>
          <a:sy n="70" d="100"/>
        </p:scale>
        <p:origin x="-384" y="-168"/>
      </p:cViewPr>
      <p:guideLst>
        <p:guide orient="horz" pos="2161"/>
        <p:guide pos="3841"/>
      </p:guideLst>
    </p:cSldViewPr>
  </p:slideViewPr>
  <p:notesTextViewPr>
    <p:cViewPr>
      <p:scale>
        <a:sx n="1" d="1"/>
        <a:sy n="1" d="1"/>
      </p:scale>
      <p:origin x="0" y="0"/>
    </p:cViewPr>
  </p:notesTextViewPr>
  <p:sorterViewPr>
    <p:cViewPr>
      <p:scale>
        <a:sx n="70" d="100"/>
        <a:sy n="7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16073DD-6818-D64A-8FF8-78824D7518BF}" type="datetimeFigureOut">
              <a:rPr lang="en-US" smtClean="0"/>
              <a:pPr/>
              <a:t>5/11/2019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F243C9A-43AD-7E47-899A-469EBDC47FA3}" type="slidenum">
              <a:rPr lang="en-US" smtClean="0"/>
              <a:pPr/>
              <a:t>‹#›</a:t>
            </a:fld>
            <a:endParaRPr lang="en-US"/>
          </a:p>
        </p:txBody>
      </p:sp>
    </p:spTree>
    <p:extLst>
      <p:ext uri="{BB962C8B-B14F-4D97-AF65-F5344CB8AC3E}">
        <p14:creationId xmlns:p14="http://schemas.microsoft.com/office/powerpoint/2010/main" xmlns="" val="1468987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877369-9A26-4B20-8C69-9EEA2600D424}" type="datetimeFigureOut">
              <a:rPr lang="nb-NO" smtClean="0"/>
              <a:pPr/>
              <a:t>11.05.2019</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2C7F23-4C2A-4C7B-959A-78237FBAD855}" type="slidenum">
              <a:rPr lang="nb-NO" smtClean="0"/>
              <a:pPr/>
              <a:t>‹#›</a:t>
            </a:fld>
            <a:endParaRPr lang="nb-NO"/>
          </a:p>
        </p:txBody>
      </p:sp>
    </p:spTree>
    <p:extLst>
      <p:ext uri="{BB962C8B-B14F-4D97-AF65-F5344CB8AC3E}">
        <p14:creationId xmlns:p14="http://schemas.microsoft.com/office/powerpoint/2010/main" xmlns="" val="2303786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Shape 255"/>
          <p:cNvSpPr>
            <a:spLocks noGrp="1" noRot="1" noChangeAspect="1"/>
          </p:cNvSpPr>
          <p:nvPr>
            <p:ph type="sldImg"/>
          </p:nvPr>
        </p:nvSpPr>
        <p:spPr>
          <a:xfrm>
            <a:off x="381000" y="685800"/>
            <a:ext cx="6096000" cy="3429000"/>
          </a:xfrm>
          <a:prstGeom prst="rect">
            <a:avLst/>
          </a:prstGeom>
        </p:spPr>
        <p:txBody>
          <a:bodyPr/>
          <a:lstStyle/>
          <a:p>
            <a:endParaRPr/>
          </a:p>
        </p:txBody>
      </p:sp>
      <p:sp>
        <p:nvSpPr>
          <p:cNvPr id="256" name="Shape 256"/>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xmlns="" val="507070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Shape 255"/>
          <p:cNvSpPr>
            <a:spLocks noGrp="1" noRot="1" noChangeAspect="1"/>
          </p:cNvSpPr>
          <p:nvPr>
            <p:ph type="sldImg"/>
          </p:nvPr>
        </p:nvSpPr>
        <p:spPr>
          <a:xfrm>
            <a:off x="381000" y="685800"/>
            <a:ext cx="6096000" cy="3429000"/>
          </a:xfrm>
          <a:prstGeom prst="rect">
            <a:avLst/>
          </a:prstGeom>
        </p:spPr>
        <p:txBody>
          <a:bodyPr/>
          <a:lstStyle/>
          <a:p>
            <a:endParaRPr/>
          </a:p>
        </p:txBody>
      </p:sp>
      <p:sp>
        <p:nvSpPr>
          <p:cNvPr id="256" name="Shape 256"/>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Shape 255"/>
          <p:cNvSpPr>
            <a:spLocks noGrp="1" noRot="1" noChangeAspect="1"/>
          </p:cNvSpPr>
          <p:nvPr>
            <p:ph type="sldImg"/>
          </p:nvPr>
        </p:nvSpPr>
        <p:spPr>
          <a:xfrm>
            <a:off x="381000" y="685800"/>
            <a:ext cx="6096000" cy="3429000"/>
          </a:xfrm>
          <a:prstGeom prst="rect">
            <a:avLst/>
          </a:prstGeom>
        </p:spPr>
        <p:txBody>
          <a:bodyPr/>
          <a:lstStyle/>
          <a:p>
            <a:endParaRPr/>
          </a:p>
        </p:txBody>
      </p:sp>
      <p:sp>
        <p:nvSpPr>
          <p:cNvPr id="256" name="Shape 256"/>
          <p:cNvSpPr>
            <a:spLocks noGrp="1"/>
          </p:cNvSpPr>
          <p:nvPr>
            <p:ph type="body" sz="quarter" idx="1"/>
          </p:nvPr>
        </p:nvSpPr>
        <p:spPr>
          <a:prstGeom prst="rect">
            <a:avLst/>
          </a:prstGeom>
        </p:spPr>
        <p:txBody>
          <a:bodyPr/>
          <a:lstStyle/>
          <a:p>
            <a:r>
              <a:rPr lang="nb-NO" sz="1200" dirty="0">
                <a:latin typeface="+mj-lt"/>
                <a:ea typeface="+mj-ea"/>
                <a:cs typeface="+mj-cs"/>
                <a:sym typeface="Calibri"/>
              </a:rPr>
              <a:t>Høyresiden har en annen visjon. De vil bygge ned velferdskommunen. De vil konkurranseutsette velferdstjenester. Og de vil gi private aktører og oppkjøpsfond et sugerør inn i kommunekassen. Slik at de kan ta ut profitt fra velferden. ’</a:t>
            </a:r>
          </a:p>
          <a:p>
            <a:endParaRPr lang="nb-NO" sz="1200" dirty="0">
              <a:latin typeface="+mj-lt"/>
              <a:ea typeface="+mj-ea"/>
              <a:cs typeface="+mj-cs"/>
              <a:sym typeface="Calibri"/>
            </a:endParaRPr>
          </a:p>
          <a:p>
            <a:r>
              <a:rPr lang="nb-NO" sz="1200" dirty="0">
                <a:latin typeface="+mj-lt"/>
                <a:ea typeface="+mj-ea"/>
                <a:cs typeface="+mj-cs"/>
                <a:sym typeface="Calibri"/>
              </a:rPr>
              <a:t>Mange av Oslo kommunes tjenester har blitt konkurranseutsatt. Private aktører henter ut fortjeneste på å drifte ulike tjenester for Oslo kommune. Når virksomheter legges ut på anbud, kan anbydere primært konkurrere ved å redusere kvaliteten eller ved å gi de ansatte dårligere lønn- og arbeidsvilkår. Anbudsrunder fører i tillegg til ustabile og utrygge arbeidsplasser</a:t>
            </a:r>
          </a:p>
          <a:p>
            <a:endParaRPr lang="nb-NO" sz="1200" dirty="0">
              <a:latin typeface="+mj-lt"/>
              <a:ea typeface="+mj-ea"/>
              <a:cs typeface="+mj-cs"/>
              <a:sym typeface="Calibri"/>
            </a:endParaRPr>
          </a:p>
          <a:p>
            <a:r>
              <a:rPr lang="nb-NO" sz="1200" dirty="0">
                <a:latin typeface="+mj-lt"/>
                <a:ea typeface="+mj-ea"/>
                <a:cs typeface="+mj-cs"/>
                <a:sym typeface="Calibri"/>
              </a:rPr>
              <a:t>Før vi tok over i 2015 hadde høyrebyrådet privatisert renovasjon, park og anlegg, renhold, </a:t>
            </a:r>
            <a:r>
              <a:rPr lang="nb-NO" sz="1200" dirty="0" err="1">
                <a:latin typeface="+mj-lt"/>
                <a:ea typeface="+mj-ea"/>
                <a:cs typeface="+mj-cs"/>
                <a:sym typeface="Calibri"/>
              </a:rPr>
              <a:t>eldrehjem</a:t>
            </a:r>
            <a:r>
              <a:rPr lang="nb-NO" sz="1200" dirty="0">
                <a:latin typeface="+mj-lt"/>
                <a:ea typeface="+mj-ea"/>
                <a:cs typeface="+mj-cs"/>
                <a:sym typeface="Calibri"/>
              </a:rPr>
              <a:t> og stoppet bygging av kommunale barnehager. For å nevne noe. De åpnet også for å gi anbud til private aktører som ikke ga helsearbeidere rett til overtid på kveldstid og i helger. </a:t>
            </a:r>
          </a:p>
          <a:p>
            <a:r>
              <a:rPr lang="nb-NO" sz="1200" dirty="0">
                <a:latin typeface="+mj-lt"/>
                <a:ea typeface="+mj-ea"/>
                <a:cs typeface="+mj-cs"/>
                <a:sym typeface="Calibri"/>
              </a:rPr>
              <a:t>AVISKLIPP. RENOVASJON. SØPPELET FLYTER.</a:t>
            </a:r>
          </a:p>
          <a:p>
            <a:r>
              <a:rPr lang="nb-NO" sz="1200" dirty="0">
                <a:latin typeface="+mj-lt"/>
                <a:ea typeface="+mj-ea"/>
                <a:cs typeface="+mj-cs"/>
                <a:sym typeface="Calibri"/>
              </a:rPr>
              <a:t> </a:t>
            </a:r>
          </a:p>
          <a:p>
            <a:r>
              <a:rPr lang="nb-NO" sz="1200" dirty="0">
                <a:latin typeface="+mj-lt"/>
                <a:ea typeface="+mj-ea"/>
                <a:cs typeface="+mj-cs"/>
                <a:sym typeface="Calibri"/>
              </a:rPr>
              <a:t>Som et ekko av dette: I disse dager pågår det en kamp i rettsapparatet mot </a:t>
            </a:r>
            <a:r>
              <a:rPr lang="nb-NO" sz="1200" dirty="0" err="1">
                <a:latin typeface="+mj-lt"/>
                <a:ea typeface="+mj-ea"/>
                <a:cs typeface="+mj-cs"/>
                <a:sym typeface="Calibri"/>
              </a:rPr>
              <a:t>Aleris</a:t>
            </a:r>
            <a:r>
              <a:rPr lang="nb-NO" sz="1200" dirty="0">
                <a:latin typeface="+mj-lt"/>
                <a:ea typeface="+mj-ea"/>
                <a:cs typeface="+mj-cs"/>
                <a:sym typeface="Calibri"/>
              </a:rPr>
              <a:t>. 26 medlemmer i Fagforbundet krever etterbetaling av lønn og overtid på rundt en million kroner hver. I tillegg krever de at de blir regnet som ansatte – ikke som konsulenter.</a:t>
            </a:r>
            <a:br>
              <a:rPr lang="nb-NO" sz="1200" dirty="0">
                <a:latin typeface="+mj-lt"/>
                <a:ea typeface="+mj-ea"/>
                <a:cs typeface="+mj-cs"/>
                <a:sym typeface="Calibri"/>
              </a:rPr>
            </a:br>
            <a:r>
              <a:rPr lang="nb-NO" sz="1200" dirty="0">
                <a:latin typeface="+mj-lt"/>
                <a:ea typeface="+mj-ea"/>
                <a:cs typeface="+mj-cs"/>
                <a:sym typeface="Calibri"/>
              </a:rPr>
              <a:t/>
            </a:r>
            <a:br>
              <a:rPr lang="nb-NO" sz="1200" dirty="0">
                <a:latin typeface="+mj-lt"/>
                <a:ea typeface="+mj-ea"/>
                <a:cs typeface="+mj-cs"/>
                <a:sym typeface="Calibri"/>
              </a:rPr>
            </a:br>
            <a:r>
              <a:rPr lang="nb-NO" sz="1200" dirty="0">
                <a:latin typeface="+mj-lt"/>
                <a:ea typeface="+mj-ea"/>
                <a:cs typeface="+mj-cs"/>
                <a:sym typeface="Calibri"/>
              </a:rPr>
              <a:t>AVISKLIPP ALERIS.</a:t>
            </a:r>
          </a:p>
          <a:p>
            <a:r>
              <a:rPr lang="nb-NO" sz="1200" dirty="0">
                <a:latin typeface="+mj-lt"/>
                <a:ea typeface="+mj-ea"/>
                <a:cs typeface="+mj-cs"/>
                <a:sym typeface="Calibri"/>
              </a:rPr>
              <a:t>Dette er sosial dumping. Som vi må stoppe. før det brer om seg og ødelegger alt det fine vi har bygget opp over mer enn 100 år</a:t>
            </a:r>
          </a:p>
          <a:p>
            <a:r>
              <a:rPr lang="nb-NO" sz="1200" dirty="0">
                <a:latin typeface="+mj-lt"/>
                <a:ea typeface="+mj-ea"/>
                <a:cs typeface="+mj-cs"/>
                <a:sym typeface="Calibri"/>
              </a:rPr>
              <a:t>Vi må ikke glemme årene med høyrestyre i Oslo. Privatiseringen tok helt av, og de vil gjør mer av det om de overtar byen igjen. Det må vi stoppe. For vi vet hva det vil føre til: Nemlig svekkelse av arbeidstakernes rettigheter, mens eierne kan ta ut profitt</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Shape 255"/>
          <p:cNvSpPr>
            <a:spLocks noGrp="1" noRot="1" noChangeAspect="1"/>
          </p:cNvSpPr>
          <p:nvPr>
            <p:ph type="sldImg"/>
          </p:nvPr>
        </p:nvSpPr>
        <p:spPr>
          <a:xfrm>
            <a:off x="381000" y="685800"/>
            <a:ext cx="6096000" cy="3429000"/>
          </a:xfrm>
          <a:prstGeom prst="rect">
            <a:avLst/>
          </a:prstGeom>
        </p:spPr>
        <p:txBody>
          <a:bodyPr/>
          <a:lstStyle/>
          <a:p>
            <a:endParaRPr/>
          </a:p>
        </p:txBody>
      </p:sp>
      <p:sp>
        <p:nvSpPr>
          <p:cNvPr id="256" name="Shape 256"/>
          <p:cNvSpPr>
            <a:spLocks noGrp="1"/>
          </p:cNvSpPr>
          <p:nvPr>
            <p:ph type="body" sz="quarter" idx="1"/>
          </p:nvPr>
        </p:nvSpPr>
        <p:spPr>
          <a:prstGeom prst="rect">
            <a:avLst/>
          </a:prstGeom>
        </p:spPr>
        <p:txBody>
          <a:bodyPr/>
          <a:lstStyle/>
          <a:p>
            <a:endParaRPr lang="nb-NO" sz="1200" dirty="0">
              <a:latin typeface="+mj-lt"/>
              <a:ea typeface="+mj-ea"/>
              <a:cs typeface="+mj-cs"/>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7" name="Plassholder for bilde 1"/>
          <p:cNvSpPr>
            <a:spLocks noGrp="1"/>
          </p:cNvSpPr>
          <p:nvPr>
            <p:ph type="pic" sz="quarter" idx="13" hasCustomPrompt="1"/>
          </p:nvPr>
        </p:nvSpPr>
        <p:spPr>
          <a:xfrm>
            <a:off x="1" y="0"/>
            <a:ext cx="12196893" cy="6860446"/>
          </a:xfrm>
          <a:prstGeom prst="rect">
            <a:avLst/>
          </a:prstGeom>
          <a:solidFill>
            <a:schemeClr val="accent3"/>
          </a:solidFill>
        </p:spPr>
        <p:txBody>
          <a:bodyPr lIns="0" tIns="720072" rIns="0" bIns="0" anchor="t" anchorCtr="1"/>
          <a:lstStyle>
            <a:lvl1pPr marL="0" indent="0" algn="ctr">
              <a:buNone/>
              <a:defRPr sz="2000"/>
            </a:lvl1pPr>
          </a:lstStyle>
          <a:p>
            <a:r>
              <a:rPr lang="nb-NO" dirty="0"/>
              <a:t>Sett inn bilde via menyen «Sett inn» øverst i PPT </a:t>
            </a:r>
          </a:p>
        </p:txBody>
      </p:sp>
      <p:sp>
        <p:nvSpPr>
          <p:cNvPr id="2" name="Tittel 1"/>
          <p:cNvSpPr>
            <a:spLocks noGrp="1"/>
          </p:cNvSpPr>
          <p:nvPr>
            <p:ph type="ctrTitle" hasCustomPrompt="1"/>
          </p:nvPr>
        </p:nvSpPr>
        <p:spPr>
          <a:xfrm>
            <a:off x="3025363" y="1764630"/>
            <a:ext cx="8607878" cy="2700963"/>
          </a:xfrm>
          <a:blipFill>
            <a:blip r:embed="rId2" cstate="print"/>
            <a:stretch>
              <a:fillRect/>
            </a:stretch>
          </a:blipFill>
        </p:spPr>
        <p:txBody>
          <a:bodyPr lIns="342034" rIns="2700270" bIns="774078" anchor="b">
            <a:normAutofit/>
          </a:bodyPr>
          <a:lstStyle>
            <a:lvl1pPr algn="l">
              <a:defRPr sz="3800" b="1">
                <a:solidFill>
                  <a:schemeClr val="bg1"/>
                </a:solidFill>
              </a:defRPr>
            </a:lvl1pPr>
          </a:lstStyle>
          <a:p>
            <a:r>
              <a:rPr lang="nb-NO" dirty="0"/>
              <a:t>Klikk for å legge til tittelstil</a:t>
            </a:r>
          </a:p>
        </p:txBody>
      </p:sp>
      <p:sp>
        <p:nvSpPr>
          <p:cNvPr id="3" name="Undertittel 2"/>
          <p:cNvSpPr>
            <a:spLocks noGrp="1"/>
          </p:cNvSpPr>
          <p:nvPr>
            <p:ph type="subTitle" idx="1" hasCustomPrompt="1"/>
          </p:nvPr>
        </p:nvSpPr>
        <p:spPr>
          <a:xfrm>
            <a:off x="3379987" y="3718548"/>
            <a:ext cx="5845074" cy="643446"/>
          </a:xfrm>
        </p:spPr>
        <p:txBody>
          <a:bodyPr lIns="0">
            <a:normAutofit/>
          </a:bodyPr>
          <a:lstStyle>
            <a:lvl1pPr marL="0" indent="0" algn="l">
              <a:buNone/>
              <a:defRPr sz="3800">
                <a:solidFill>
                  <a:schemeClr val="bg1"/>
                </a:solidFill>
              </a:defRPr>
            </a:lvl1pPr>
            <a:lvl2pPr marL="457222" indent="0" algn="ctr">
              <a:buNone/>
              <a:defRPr sz="2000"/>
            </a:lvl2pPr>
            <a:lvl3pPr marL="914445" indent="0" algn="ctr">
              <a:buNone/>
              <a:defRPr sz="1800"/>
            </a:lvl3pPr>
            <a:lvl4pPr marL="1371669" indent="0" algn="ctr">
              <a:buNone/>
              <a:defRPr sz="1600"/>
            </a:lvl4pPr>
            <a:lvl5pPr marL="1828891" indent="0" algn="ctr">
              <a:buNone/>
              <a:defRPr sz="1600"/>
            </a:lvl5pPr>
            <a:lvl6pPr marL="2286114" indent="0" algn="ctr">
              <a:buNone/>
              <a:defRPr sz="1600"/>
            </a:lvl6pPr>
            <a:lvl7pPr marL="2743338" indent="0" algn="ctr">
              <a:buNone/>
              <a:defRPr sz="1600"/>
            </a:lvl7pPr>
            <a:lvl8pPr marL="3200559" indent="0" algn="ctr">
              <a:buNone/>
              <a:defRPr sz="1600"/>
            </a:lvl8pPr>
            <a:lvl9pPr marL="3657782" indent="0" algn="ctr">
              <a:buNone/>
              <a:defRPr sz="1600"/>
            </a:lvl9pPr>
          </a:lstStyle>
          <a:p>
            <a:r>
              <a:rPr lang="nb-NO" dirty="0"/>
              <a:t>Klikk for å legge til undertittel</a:t>
            </a:r>
          </a:p>
        </p:txBody>
      </p:sp>
      <p:pic>
        <p:nvPicPr>
          <p:cNvPr id="12" name="Bilde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0318647" y="4555624"/>
            <a:ext cx="1300398" cy="1300276"/>
          </a:xfrm>
          <a:prstGeom prst="rect">
            <a:avLst/>
          </a:prstGeom>
        </p:spPr>
      </p:pic>
      <p:sp>
        <p:nvSpPr>
          <p:cNvPr id="8" name="TextBox 7"/>
          <p:cNvSpPr txBox="1"/>
          <p:nvPr userDrawn="1"/>
        </p:nvSpPr>
        <p:spPr>
          <a:xfrm>
            <a:off x="9533508" y="550203"/>
            <a:ext cx="2099733" cy="677108"/>
          </a:xfrm>
          <a:prstGeom prst="rect">
            <a:avLst/>
          </a:prstGeom>
          <a:noFill/>
        </p:spPr>
        <p:txBody>
          <a:bodyPr wrap="square" rtlCol="0">
            <a:spAutoFit/>
          </a:bodyPr>
          <a:lstStyle/>
          <a:p>
            <a:pPr algn="r"/>
            <a:r>
              <a:rPr lang="en-US" sz="1900" b="1" dirty="0">
                <a:solidFill>
                  <a:srgbClr val="FF0000"/>
                </a:solidFill>
              </a:rPr>
              <a:t>For de mange</a:t>
            </a:r>
            <a:endParaRPr lang="en-US" sz="1900" b="0" dirty="0">
              <a:solidFill>
                <a:srgbClr val="FF0000"/>
              </a:solidFill>
            </a:endParaRPr>
          </a:p>
          <a:p>
            <a:pPr algn="r"/>
            <a:r>
              <a:rPr lang="en-US" sz="1900" b="0" dirty="0">
                <a:solidFill>
                  <a:srgbClr val="FF0000"/>
                </a:solidFill>
              </a:rPr>
              <a:t>– </a:t>
            </a:r>
            <a:r>
              <a:rPr lang="en-US" sz="1900" b="0" dirty="0" err="1">
                <a:solidFill>
                  <a:srgbClr val="FF0000"/>
                </a:solidFill>
              </a:rPr>
              <a:t>Ikke</a:t>
            </a:r>
            <a:r>
              <a:rPr lang="en-US" sz="1900" b="0" dirty="0">
                <a:solidFill>
                  <a:srgbClr val="FF0000"/>
                </a:solidFill>
              </a:rPr>
              <a:t> for de </a:t>
            </a:r>
            <a:r>
              <a:rPr lang="en-US" sz="1900" b="0" dirty="0" err="1">
                <a:solidFill>
                  <a:srgbClr val="FF0000"/>
                </a:solidFill>
              </a:rPr>
              <a:t>få</a:t>
            </a:r>
            <a:endParaRPr lang="en-US" sz="1900" b="1" dirty="0">
              <a:solidFill>
                <a:srgbClr val="FF0000"/>
              </a:solidFill>
            </a:endParaRPr>
          </a:p>
        </p:txBody>
      </p:sp>
    </p:spTree>
    <p:extLst>
      <p:ext uri="{BB962C8B-B14F-4D97-AF65-F5344CB8AC3E}">
        <p14:creationId xmlns:p14="http://schemas.microsoft.com/office/powerpoint/2010/main" xmlns="" val="2142406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665337" y="2034727"/>
            <a:ext cx="4502028" cy="450161"/>
          </a:xfrm>
        </p:spPr>
        <p:txBody>
          <a:bodyPr anchor="t">
            <a:noAutofit/>
          </a:bodyPr>
          <a:lstStyle>
            <a:lvl1pPr marL="0" indent="0">
              <a:buNone/>
              <a:defRPr sz="2800" b="1"/>
            </a:lvl1pPr>
            <a:lvl2pPr marL="457222" indent="0">
              <a:buNone/>
              <a:defRPr sz="2000" b="1"/>
            </a:lvl2pPr>
            <a:lvl3pPr marL="914445" indent="0">
              <a:buNone/>
              <a:defRPr sz="1800" b="1"/>
            </a:lvl3pPr>
            <a:lvl4pPr marL="1371669" indent="0">
              <a:buNone/>
              <a:defRPr sz="1600" b="1"/>
            </a:lvl4pPr>
            <a:lvl5pPr marL="1828891" indent="0">
              <a:buNone/>
              <a:defRPr sz="1600" b="1"/>
            </a:lvl5pPr>
            <a:lvl6pPr marL="2286114" indent="0">
              <a:buNone/>
              <a:defRPr sz="1600" b="1"/>
            </a:lvl6pPr>
            <a:lvl7pPr marL="2743338" indent="0">
              <a:buNone/>
              <a:defRPr sz="1600" b="1"/>
            </a:lvl7pPr>
            <a:lvl8pPr marL="3200559" indent="0">
              <a:buNone/>
              <a:defRPr sz="1600" b="1"/>
            </a:lvl8pPr>
            <a:lvl9pPr marL="3657782"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65337" y="2484886"/>
            <a:ext cx="4502028" cy="374533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5762595" y="2034727"/>
            <a:ext cx="4502028" cy="450161"/>
          </a:xfrm>
        </p:spPr>
        <p:txBody>
          <a:bodyPr anchor="t">
            <a:noAutofit/>
          </a:bodyPr>
          <a:lstStyle>
            <a:lvl1pPr marL="0" indent="0">
              <a:buNone/>
              <a:defRPr sz="2800" b="1"/>
            </a:lvl1pPr>
            <a:lvl2pPr marL="457222" indent="0">
              <a:buNone/>
              <a:defRPr sz="2000" b="1"/>
            </a:lvl2pPr>
            <a:lvl3pPr marL="914445" indent="0">
              <a:buNone/>
              <a:defRPr sz="1800" b="1"/>
            </a:lvl3pPr>
            <a:lvl4pPr marL="1371669" indent="0">
              <a:buNone/>
              <a:defRPr sz="1600" b="1"/>
            </a:lvl4pPr>
            <a:lvl5pPr marL="1828891" indent="0">
              <a:buNone/>
              <a:defRPr sz="1600" b="1"/>
            </a:lvl5pPr>
            <a:lvl6pPr marL="2286114" indent="0">
              <a:buNone/>
              <a:defRPr sz="1600" b="1"/>
            </a:lvl6pPr>
            <a:lvl7pPr marL="2743338" indent="0">
              <a:buNone/>
              <a:defRPr sz="1600" b="1"/>
            </a:lvl7pPr>
            <a:lvl8pPr marL="3200559" indent="0">
              <a:buNone/>
              <a:defRPr sz="1600" b="1"/>
            </a:lvl8pPr>
            <a:lvl9pPr marL="3657782"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5762595" y="2484886"/>
            <a:ext cx="4502028" cy="374533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dato 6"/>
          <p:cNvSpPr>
            <a:spLocks noGrp="1"/>
          </p:cNvSpPr>
          <p:nvPr>
            <p:ph type="dt" sz="half" idx="10"/>
          </p:nvPr>
        </p:nvSpPr>
        <p:spPr/>
        <p:txBody>
          <a:bodyPr/>
          <a:lstStyle/>
          <a:p>
            <a:fld id="{983651F3-9B16-40C6-B209-3688FC9C95F6}" type="datetimeFigureOut">
              <a:rPr lang="nb-NO" smtClean="0"/>
              <a:pPr/>
              <a:t>11.05.2019</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pPr/>
              <a:t>‹#›</a:t>
            </a:fld>
            <a:endParaRPr lang="nb-NO"/>
          </a:p>
        </p:txBody>
      </p:sp>
      <p:sp>
        <p:nvSpPr>
          <p:cNvPr id="12" name="Tittel 1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xmlns="" val="3084663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983651F3-9B16-40C6-B209-3688FC9C95F6}" type="datetimeFigureOut">
              <a:rPr lang="nb-NO" smtClean="0"/>
              <a:pPr/>
              <a:t>11.05.2019</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5751DFAA-887F-4071-8EAD-E8CA316FCF06}" type="slidenum">
              <a:rPr lang="nb-NO" smtClean="0"/>
              <a:pPr/>
              <a:t>‹#›</a:t>
            </a:fld>
            <a:endParaRPr lang="nb-NO"/>
          </a:p>
        </p:txBody>
      </p:sp>
    </p:spTree>
    <p:extLst>
      <p:ext uri="{BB962C8B-B14F-4D97-AF65-F5344CB8AC3E}">
        <p14:creationId xmlns:p14="http://schemas.microsoft.com/office/powerpoint/2010/main" xmlns="" val="3098047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983651F3-9B16-40C6-B209-3688FC9C95F6}" type="datetimeFigureOut">
              <a:rPr lang="nb-NO" smtClean="0"/>
              <a:pPr/>
              <a:t>11.05.2019</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5751DFAA-887F-4071-8EAD-E8CA316FCF06}" type="slidenum">
              <a:rPr lang="nb-NO" smtClean="0"/>
              <a:pPr/>
              <a:t>‹#›</a:t>
            </a:fld>
            <a:endParaRPr lang="nb-NO"/>
          </a:p>
        </p:txBody>
      </p:sp>
    </p:spTree>
    <p:extLst>
      <p:ext uri="{BB962C8B-B14F-4D97-AF65-F5344CB8AC3E}">
        <p14:creationId xmlns:p14="http://schemas.microsoft.com/office/powerpoint/2010/main" xmlns="" val="1943840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o innholdsdeler">
    <p:bg>
      <p:bgRef idx="1001">
        <a:schemeClr val="bg1"/>
      </p:bgRef>
    </p:bg>
    <p:spTree>
      <p:nvGrpSpPr>
        <p:cNvPr id="1" name=""/>
        <p:cNvGrpSpPr/>
        <p:nvPr/>
      </p:nvGrpSpPr>
      <p:grpSpPr>
        <a:xfrm>
          <a:off x="0" y="0"/>
          <a:ext cx="0" cy="0"/>
          <a:chOff x="0" y="0"/>
          <a:chExt cx="0" cy="0"/>
        </a:xfrm>
      </p:grpSpPr>
      <p:sp>
        <p:nvSpPr>
          <p:cNvPr id="99" name="Brødtekst nivå én…"/>
          <p:cNvSpPr txBox="1">
            <a:spLocks noGrp="1"/>
          </p:cNvSpPr>
          <p:nvPr>
            <p:ph type="body" sz="half" idx="1"/>
          </p:nvPr>
        </p:nvSpPr>
        <p:spPr>
          <a:xfrm>
            <a:off x="666474" y="2035198"/>
            <a:ext cx="4503201" cy="4196468"/>
          </a:xfrm>
          <a:prstGeom prst="rect">
            <a:avLst/>
          </a:prstGeom>
        </p:spPr>
        <p:txBody>
          <a:bodyPr/>
          <a:lstStyle/>
          <a:p>
            <a:r>
              <a:t>Brødtekst nivå én</a:t>
            </a:r>
          </a:p>
          <a:p>
            <a:pPr lvl="1"/>
            <a:r>
              <a:t>Brødtekst nivå to</a:t>
            </a:r>
          </a:p>
          <a:p>
            <a:pPr lvl="2"/>
            <a:r>
              <a:t>Brødtekst nivå tre</a:t>
            </a:r>
          </a:p>
          <a:p>
            <a:pPr lvl="3"/>
            <a:r>
              <a:t>Brødtekst nivå fire</a:t>
            </a:r>
          </a:p>
          <a:p>
            <a:pPr lvl="4"/>
            <a:r>
              <a:t>Brødtekst nivå fem</a:t>
            </a:r>
          </a:p>
        </p:txBody>
      </p:sp>
      <p:sp>
        <p:nvSpPr>
          <p:cNvPr id="101" name="Lysbildenummer"/>
          <p:cNvSpPr txBox="1">
            <a:spLocks noGrp="1"/>
          </p:cNvSpPr>
          <p:nvPr>
            <p:ph type="sldNum" sz="quarter" idx="2"/>
          </p:nvPr>
        </p:nvSpPr>
        <p:spPr>
          <a:prstGeom prst="rect">
            <a:avLst/>
          </a:prstGeom>
        </p:spPr>
        <p:txBody>
          <a:bodyPr/>
          <a:lstStyle/>
          <a:p>
            <a:fld id="{86CB4B4D-7CA3-9044-876B-883B54F8677D}" type="slidenum">
              <a:rPr/>
              <a:pPr/>
              <a:t>‹#›</a:t>
            </a:fld>
            <a:endParaRPr/>
          </a:p>
        </p:txBody>
      </p:sp>
      <p:sp>
        <p:nvSpPr>
          <p:cNvPr id="7" name="Titteltekst"/>
          <p:cNvSpPr txBox="1">
            <a:spLocks/>
          </p:cNvSpPr>
          <p:nvPr userDrawn="1"/>
        </p:nvSpPr>
        <p:spPr>
          <a:xfrm>
            <a:off x="8950821" y="632012"/>
            <a:ext cx="2611842" cy="760382"/>
          </a:xfrm>
          <a:prstGeom prst="rect">
            <a:avLst/>
          </a:prstGeom>
          <a:blipFill>
            <a:blip r:embed="rId2" cstate="print"/>
            <a:stretch>
              <a:fillRect/>
            </a:stretch>
          </a:blip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normAutofit/>
          </a:bodyPr>
          <a:lstStyle>
            <a:lvl1pPr>
              <a:defRPr b="1">
                <a:solidFill>
                  <a:schemeClr val="accent5">
                    <a:hueOff val="-1350000"/>
                    <a:satOff val="-17391"/>
                    <a:lumOff val="9019"/>
                  </a:schemeClr>
                </a:solidFill>
              </a:defRPr>
            </a:lvl1pPr>
          </a:lstStyle>
          <a:p>
            <a:pPr marL="0" marR="0" lvl="0" indent="0" algn="l" defTabSz="914627" rtl="0" eaLnBrk="1" fontAlgn="auto" latinLnBrk="0" hangingPunct="1">
              <a:lnSpc>
                <a:spcPct val="90000"/>
              </a:lnSpc>
              <a:spcBef>
                <a:spcPts val="0"/>
              </a:spcBef>
              <a:spcAft>
                <a:spcPts val="0"/>
              </a:spcAft>
              <a:buClrTx/>
              <a:buSzTx/>
              <a:buFontTx/>
              <a:buNone/>
              <a:tabLst/>
              <a:defRPr/>
            </a:pPr>
            <a:r>
              <a:rPr kumimoji="0" lang="nb-NO" sz="1800" b="1" i="0" u="none" strike="noStrike" kern="0" cap="none" spc="0" normalizeH="0" baseline="0" noProof="0" dirty="0">
                <a:ln>
                  <a:noFill/>
                </a:ln>
                <a:solidFill>
                  <a:schemeClr val="accent5">
                    <a:hueOff val="-1350000"/>
                    <a:satOff val="-17391"/>
                    <a:lumOff val="9019"/>
                  </a:schemeClr>
                </a:solidFill>
                <a:effectLst/>
                <a:uLnTx/>
                <a:uFillTx/>
                <a:latin typeface="+mj-lt"/>
                <a:ea typeface="+mj-ea"/>
                <a:cs typeface="+mj-cs"/>
                <a:sym typeface="Calibri"/>
              </a:rPr>
              <a:t>En by for de mange, </a:t>
            </a:r>
            <a:br>
              <a:rPr kumimoji="0" lang="nb-NO" sz="1800" b="1" i="0" u="none" strike="noStrike" kern="0" cap="none" spc="0" normalizeH="0" baseline="0" noProof="0" dirty="0">
                <a:ln>
                  <a:noFill/>
                </a:ln>
                <a:solidFill>
                  <a:schemeClr val="accent5">
                    <a:hueOff val="-1350000"/>
                    <a:satOff val="-17391"/>
                    <a:lumOff val="9019"/>
                  </a:schemeClr>
                </a:solidFill>
                <a:effectLst/>
                <a:uLnTx/>
                <a:uFillTx/>
                <a:latin typeface="+mj-lt"/>
                <a:ea typeface="+mj-ea"/>
                <a:cs typeface="+mj-cs"/>
                <a:sym typeface="Calibri"/>
              </a:rPr>
            </a:br>
            <a:r>
              <a:rPr kumimoji="0" lang="nb-NO" sz="1800" b="1" i="0" u="none" strike="noStrike" kern="0" cap="none" spc="0" normalizeH="0" baseline="0" noProof="0" dirty="0">
                <a:ln>
                  <a:noFill/>
                </a:ln>
                <a:solidFill>
                  <a:schemeClr val="accent5">
                    <a:hueOff val="-1350000"/>
                    <a:satOff val="-17391"/>
                    <a:lumOff val="9019"/>
                  </a:schemeClr>
                </a:solidFill>
                <a:effectLst/>
                <a:uLnTx/>
                <a:uFillTx/>
                <a:latin typeface="+mj-lt"/>
                <a:ea typeface="+mj-ea"/>
                <a:cs typeface="+mj-cs"/>
                <a:sym typeface="Calibri"/>
              </a:rPr>
              <a:t>ikke for de få</a:t>
            </a:r>
          </a:p>
        </p:txBody>
      </p:sp>
    </p:spTree>
    <p:extLst>
      <p:ext uri="{BB962C8B-B14F-4D97-AF65-F5344CB8AC3E}">
        <p14:creationId xmlns:p14="http://schemas.microsoft.com/office/powerpoint/2010/main" xmlns="" val="2847994604"/>
      </p:ext>
    </p:extLst>
  </p:cSld>
  <p:clrMapOvr>
    <a:overrideClrMapping bg1="lt1" tx1="dk1" bg2="lt2" tx2="dk2" accent1="accent1" accent2="accent2" accent3="accent3" accent4="accent4" accent5="accent5" accent6="accent6" hlink="hlink" folHlink="folHlink"/>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o innholdsdeler">
    <p:bg>
      <p:bgRef idx="1001">
        <a:schemeClr val="bg1"/>
      </p:bgRef>
    </p:bg>
    <p:spTree>
      <p:nvGrpSpPr>
        <p:cNvPr id="1" name=""/>
        <p:cNvGrpSpPr/>
        <p:nvPr/>
      </p:nvGrpSpPr>
      <p:grpSpPr>
        <a:xfrm>
          <a:off x="0" y="0"/>
          <a:ext cx="0" cy="0"/>
          <a:chOff x="0" y="0"/>
          <a:chExt cx="0" cy="0"/>
        </a:xfrm>
      </p:grpSpPr>
      <p:sp>
        <p:nvSpPr>
          <p:cNvPr id="99" name="Brødtekst nivå én…"/>
          <p:cNvSpPr txBox="1">
            <a:spLocks noGrp="1"/>
          </p:cNvSpPr>
          <p:nvPr>
            <p:ph type="body" sz="half" idx="1"/>
          </p:nvPr>
        </p:nvSpPr>
        <p:spPr>
          <a:xfrm>
            <a:off x="666474" y="2035198"/>
            <a:ext cx="4503201" cy="4196468"/>
          </a:xfrm>
          <a:prstGeom prst="rect">
            <a:avLst/>
          </a:prstGeom>
        </p:spPr>
        <p:txBody>
          <a:bodyPr/>
          <a:lstStyle/>
          <a:p>
            <a:r>
              <a:t>Brødtekst nivå én</a:t>
            </a:r>
          </a:p>
          <a:p>
            <a:pPr lvl="1"/>
            <a:r>
              <a:t>Brødtekst nivå to</a:t>
            </a:r>
          </a:p>
          <a:p>
            <a:pPr lvl="2"/>
            <a:r>
              <a:t>Brødtekst nivå tre</a:t>
            </a:r>
          </a:p>
          <a:p>
            <a:pPr lvl="3"/>
            <a:r>
              <a:t>Brødtekst nivå fire</a:t>
            </a:r>
          </a:p>
          <a:p>
            <a:pPr lvl="4"/>
            <a:r>
              <a:t>Brødtekst nivå fem</a:t>
            </a:r>
          </a:p>
        </p:txBody>
      </p:sp>
      <p:sp>
        <p:nvSpPr>
          <p:cNvPr id="101" name="Lysbildenummer"/>
          <p:cNvSpPr txBox="1">
            <a:spLocks noGrp="1"/>
          </p:cNvSpPr>
          <p:nvPr>
            <p:ph type="sldNum" sz="quarter" idx="2"/>
          </p:nvPr>
        </p:nvSpPr>
        <p:spPr>
          <a:prstGeom prst="rect">
            <a:avLst/>
          </a:prstGeom>
        </p:spPr>
        <p:txBody>
          <a:bodyPr/>
          <a:lstStyle/>
          <a:p>
            <a:fld id="{86CB4B4D-7CA3-9044-876B-883B54F8677D}" type="slidenum">
              <a:rPr/>
              <a:pPr/>
              <a:t>‹#›</a:t>
            </a:fld>
            <a:endParaRPr/>
          </a:p>
        </p:txBody>
      </p:sp>
      <p:sp>
        <p:nvSpPr>
          <p:cNvPr id="7" name="Titteltekst"/>
          <p:cNvSpPr txBox="1">
            <a:spLocks/>
          </p:cNvSpPr>
          <p:nvPr userDrawn="1"/>
        </p:nvSpPr>
        <p:spPr>
          <a:xfrm>
            <a:off x="8950821" y="632012"/>
            <a:ext cx="2611842" cy="760382"/>
          </a:xfrm>
          <a:prstGeom prst="rect">
            <a:avLst/>
          </a:prstGeom>
          <a:blipFill>
            <a:blip r:embed="rId2" cstate="print"/>
            <a:stretch>
              <a:fillRect/>
            </a:stretch>
          </a:blip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normAutofit/>
          </a:bodyPr>
          <a:lstStyle>
            <a:lvl1pPr>
              <a:defRPr b="1">
                <a:solidFill>
                  <a:schemeClr val="accent5">
                    <a:hueOff val="-1350000"/>
                    <a:satOff val="-17391"/>
                    <a:lumOff val="9019"/>
                  </a:schemeClr>
                </a:solidFill>
              </a:defRPr>
            </a:lvl1pPr>
          </a:lstStyle>
          <a:p>
            <a:pPr marL="0" marR="0" lvl="0" indent="0" algn="l" defTabSz="914627" rtl="0" eaLnBrk="1" fontAlgn="auto" latinLnBrk="0" hangingPunct="1">
              <a:lnSpc>
                <a:spcPct val="90000"/>
              </a:lnSpc>
              <a:spcBef>
                <a:spcPts val="0"/>
              </a:spcBef>
              <a:spcAft>
                <a:spcPts val="0"/>
              </a:spcAft>
              <a:buClrTx/>
              <a:buSzTx/>
              <a:buFontTx/>
              <a:buNone/>
              <a:tabLst/>
              <a:defRPr/>
            </a:pPr>
            <a:r>
              <a:rPr kumimoji="0" lang="nb-NO" sz="1800" b="1" i="0" u="none" strike="noStrike" kern="0" cap="none" spc="0" normalizeH="0" baseline="0" noProof="0" dirty="0">
                <a:ln>
                  <a:noFill/>
                </a:ln>
                <a:solidFill>
                  <a:schemeClr val="accent5">
                    <a:hueOff val="-1350000"/>
                    <a:satOff val="-17391"/>
                    <a:lumOff val="9019"/>
                  </a:schemeClr>
                </a:solidFill>
                <a:effectLst/>
                <a:uLnTx/>
                <a:uFillTx/>
                <a:latin typeface="+mj-lt"/>
                <a:ea typeface="+mj-ea"/>
                <a:cs typeface="+mj-cs"/>
                <a:sym typeface="Calibri"/>
              </a:rPr>
              <a:t>En by for de mange, </a:t>
            </a:r>
            <a:br>
              <a:rPr kumimoji="0" lang="nb-NO" sz="1800" b="1" i="0" u="none" strike="noStrike" kern="0" cap="none" spc="0" normalizeH="0" baseline="0" noProof="0" dirty="0">
                <a:ln>
                  <a:noFill/>
                </a:ln>
                <a:solidFill>
                  <a:schemeClr val="accent5">
                    <a:hueOff val="-1350000"/>
                    <a:satOff val="-17391"/>
                    <a:lumOff val="9019"/>
                  </a:schemeClr>
                </a:solidFill>
                <a:effectLst/>
                <a:uLnTx/>
                <a:uFillTx/>
                <a:latin typeface="+mj-lt"/>
                <a:ea typeface="+mj-ea"/>
                <a:cs typeface="+mj-cs"/>
                <a:sym typeface="Calibri"/>
              </a:rPr>
            </a:br>
            <a:r>
              <a:rPr kumimoji="0" lang="nb-NO" sz="1800" b="1" i="0" u="none" strike="noStrike" kern="0" cap="none" spc="0" normalizeH="0" baseline="0" noProof="0" dirty="0">
                <a:ln>
                  <a:noFill/>
                </a:ln>
                <a:solidFill>
                  <a:schemeClr val="accent5">
                    <a:hueOff val="-1350000"/>
                    <a:satOff val="-17391"/>
                    <a:lumOff val="9019"/>
                  </a:schemeClr>
                </a:solidFill>
                <a:effectLst/>
                <a:uLnTx/>
                <a:uFillTx/>
                <a:latin typeface="+mj-lt"/>
                <a:ea typeface="+mj-ea"/>
                <a:cs typeface="+mj-cs"/>
                <a:sym typeface="Calibri"/>
              </a:rPr>
              <a:t>ikke for de få</a:t>
            </a:r>
          </a:p>
        </p:txBody>
      </p:sp>
    </p:spTree>
  </p:cSld>
  <p:clrMapOvr>
    <a:overrideClrMapping bg1="lt1" tx1="dk1" bg2="lt2" tx2="dk2" accent1="accent1" accent2="accent2" accent3="accent3" accent4="accent4" accent5="accent5" accent6="accent6" hlink="hlink" folHlink="folHlink"/>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983651F3-9B16-40C6-B209-3688FC9C95F6}" type="datetimeFigureOut">
              <a:rPr lang="nb-NO" smtClean="0"/>
              <a:pPr/>
              <a:t>11.05.2019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pPr/>
              <a:t>‹#›</a:t>
            </a:fld>
            <a:endParaRPr lang="nb-NO"/>
          </a:p>
        </p:txBody>
      </p:sp>
    </p:spTree>
    <p:extLst>
      <p:ext uri="{BB962C8B-B14F-4D97-AF65-F5344CB8AC3E}">
        <p14:creationId xmlns:p14="http://schemas.microsoft.com/office/powerpoint/2010/main" xmlns="" val="2212558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tel og innhold Rød bg">
    <p:bg>
      <p:bgPr>
        <a:solidFill>
          <a:schemeClr val="accent5"/>
        </a:solidFill>
        <a:effectLst/>
      </p:bgPr>
    </p:bg>
    <p:spTree>
      <p:nvGrpSpPr>
        <p:cNvPr id="1" name=""/>
        <p:cNvGrpSpPr/>
        <p:nvPr/>
      </p:nvGrpSpPr>
      <p:grpSpPr>
        <a:xfrm>
          <a:off x="0" y="0"/>
          <a:ext cx="0" cy="0"/>
          <a:chOff x="0" y="0"/>
          <a:chExt cx="0" cy="0"/>
        </a:xfrm>
      </p:grpSpPr>
      <p:sp>
        <p:nvSpPr>
          <p:cNvPr id="10" name="Rektangel 9"/>
          <p:cNvSpPr/>
          <p:nvPr userDrawn="1"/>
        </p:nvSpPr>
        <p:spPr>
          <a:xfrm>
            <a:off x="42042" y="277398"/>
            <a:ext cx="12195175"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25" tIns="22863" rIns="45725" bIns="22863" rtlCol="0" anchor="ctr"/>
          <a:lstStyle/>
          <a:p>
            <a:pPr algn="ctr"/>
            <a:endParaRPr lang="nb-NO"/>
          </a:p>
        </p:txBody>
      </p:sp>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innhold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lvl1pPr>
              <a:defRPr>
                <a:solidFill>
                  <a:schemeClr val="bg1"/>
                </a:solidFill>
              </a:defRPr>
            </a:lvl1pPr>
          </a:lstStyle>
          <a:p>
            <a:fld id="{983651F3-9B16-40C6-B209-3688FC9C95F6}" type="datetimeFigureOut">
              <a:rPr lang="nb-NO" smtClean="0"/>
              <a:pPr/>
              <a:t>11.05.2019</a:t>
            </a:fld>
            <a:endParaRPr lang="nb-NO"/>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p:cNvSpPr>
            <a:spLocks noGrp="1"/>
          </p:cNvSpPr>
          <p:nvPr>
            <p:ph type="sldNum" sz="quarter" idx="12"/>
          </p:nvPr>
        </p:nvSpPr>
        <p:spPr/>
        <p:txBody>
          <a:bodyPr/>
          <a:lstStyle>
            <a:lvl1pPr>
              <a:defRPr>
                <a:solidFill>
                  <a:schemeClr val="bg1"/>
                </a:solidFill>
              </a:defRPr>
            </a:lvl1pPr>
          </a:lstStyle>
          <a:p>
            <a:fld id="{5751DFAA-887F-4071-8EAD-E8CA316FCF06}" type="slidenum">
              <a:rPr lang="nb-NO" smtClean="0"/>
              <a:pPr/>
              <a:t>‹#›</a:t>
            </a:fld>
            <a:endParaRPr lang="nb-NO"/>
          </a:p>
        </p:txBody>
      </p:sp>
      <p:pic>
        <p:nvPicPr>
          <p:cNvPr id="7" name="Bild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768850" y="1485529"/>
            <a:ext cx="781454" cy="781381"/>
          </a:xfrm>
          <a:prstGeom prst="rect">
            <a:avLst/>
          </a:prstGeom>
        </p:spPr>
      </p:pic>
      <p:pic>
        <p:nvPicPr>
          <p:cNvPr id="9" name="Bilde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909153" y="643179"/>
            <a:ext cx="2641152" cy="813596"/>
          </a:xfrm>
          <a:prstGeom prst="rect">
            <a:avLst/>
          </a:prstGeom>
        </p:spPr>
      </p:pic>
    </p:spTree>
    <p:extLst>
      <p:ext uri="{BB962C8B-B14F-4D97-AF65-F5344CB8AC3E}">
        <p14:creationId xmlns:p14="http://schemas.microsoft.com/office/powerpoint/2010/main" xmlns="" val="4189306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5" name="Plassholder for dato 4"/>
          <p:cNvSpPr>
            <a:spLocks noGrp="1"/>
          </p:cNvSpPr>
          <p:nvPr>
            <p:ph type="dt" sz="half" idx="10"/>
          </p:nvPr>
        </p:nvSpPr>
        <p:spPr/>
        <p:txBody>
          <a:bodyPr/>
          <a:lstStyle/>
          <a:p>
            <a:fld id="{983651F3-9B16-40C6-B209-3688FC9C95F6}" type="datetimeFigureOut">
              <a:rPr lang="nb-NO" smtClean="0"/>
              <a:pPr/>
              <a:t>11.05.2019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pPr/>
              <a:t>‹#›</a:t>
            </a:fld>
            <a:endParaRPr lang="nb-NO"/>
          </a:p>
        </p:txBody>
      </p:sp>
      <p:sp>
        <p:nvSpPr>
          <p:cNvPr id="9" name="Tittel 8"/>
          <p:cNvSpPr>
            <a:spLocks noGrp="1"/>
          </p:cNvSpPr>
          <p:nvPr>
            <p:ph type="title"/>
          </p:nvPr>
        </p:nvSpPr>
        <p:spPr/>
        <p:txBody>
          <a:bodyPr/>
          <a:lstStyle/>
          <a:p>
            <a:r>
              <a:rPr lang="nb-NO"/>
              <a:t>Klikk for å redigere tittelstil</a:t>
            </a:r>
          </a:p>
        </p:txBody>
      </p:sp>
      <p:sp>
        <p:nvSpPr>
          <p:cNvPr id="2" name="Plassholder for bilde 1"/>
          <p:cNvSpPr>
            <a:spLocks noGrp="1"/>
          </p:cNvSpPr>
          <p:nvPr>
            <p:ph type="pic" sz="quarter" idx="13"/>
          </p:nvPr>
        </p:nvSpPr>
        <p:spPr>
          <a:xfrm>
            <a:off x="6086741" y="2034727"/>
            <a:ext cx="4096845" cy="4195495"/>
          </a:xfrm>
          <a:prstGeom prst="rect">
            <a:avLst/>
          </a:prstGeom>
          <a:solidFill>
            <a:schemeClr val="accent3"/>
          </a:solidFill>
        </p:spPr>
        <p:txBody>
          <a:bodyPr lIns="0" tIns="1080000" rIns="0" bIns="0" anchor="t" anchorCtr="1"/>
          <a:lstStyle>
            <a:lvl1pPr marL="0" indent="0" algn="ctr">
              <a:buNone/>
              <a:defRPr sz="2000"/>
            </a:lvl1pPr>
          </a:lstStyle>
          <a:p>
            <a:r>
              <a:rPr lang="nb-NO"/>
              <a:t>Klikk på ikonet for å legge til et bilde</a:t>
            </a:r>
          </a:p>
        </p:txBody>
      </p:sp>
      <p:sp>
        <p:nvSpPr>
          <p:cNvPr id="10" name="Plassholder for tekst 9"/>
          <p:cNvSpPr>
            <a:spLocks noGrp="1"/>
          </p:cNvSpPr>
          <p:nvPr>
            <p:ph type="body" sz="quarter" idx="14"/>
          </p:nvPr>
        </p:nvSpPr>
        <p:spPr>
          <a:xfrm>
            <a:off x="666302" y="2034727"/>
            <a:ext cx="4826173" cy="4195495"/>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xmlns="" val="2455002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ort bilde med tittel og tekst">
    <p:spTree>
      <p:nvGrpSpPr>
        <p:cNvPr id="1" name=""/>
        <p:cNvGrpSpPr/>
        <p:nvPr/>
      </p:nvGrpSpPr>
      <p:grpSpPr>
        <a:xfrm>
          <a:off x="0" y="0"/>
          <a:ext cx="0" cy="0"/>
          <a:chOff x="0" y="0"/>
          <a:chExt cx="0" cy="0"/>
        </a:xfrm>
      </p:grpSpPr>
      <p:sp>
        <p:nvSpPr>
          <p:cNvPr id="2" name="Plassholder for bilde 1"/>
          <p:cNvSpPr>
            <a:spLocks noGrp="1"/>
          </p:cNvSpPr>
          <p:nvPr>
            <p:ph type="pic" sz="quarter" idx="13"/>
          </p:nvPr>
        </p:nvSpPr>
        <p:spPr>
          <a:xfrm>
            <a:off x="342154" y="315114"/>
            <a:ext cx="5762595" cy="6230221"/>
          </a:xfrm>
          <a:prstGeom prst="rect">
            <a:avLst/>
          </a:prstGeom>
          <a:solidFill>
            <a:schemeClr val="accent3"/>
          </a:solidFill>
        </p:spPr>
        <p:txBody>
          <a:bodyPr lIns="0" tIns="2160000" rIns="0" bIns="0" anchor="t" anchorCtr="1"/>
          <a:lstStyle>
            <a:lvl1pPr marL="0" indent="0" algn="ctr">
              <a:buNone/>
              <a:defRPr sz="2000"/>
            </a:lvl1pPr>
          </a:lstStyle>
          <a:p>
            <a:r>
              <a:rPr lang="nb-NO"/>
              <a:t>Klikk på ikonet for å legge til et bilde</a:t>
            </a:r>
          </a:p>
        </p:txBody>
      </p:sp>
      <p:sp>
        <p:nvSpPr>
          <p:cNvPr id="9" name="Tittel 8"/>
          <p:cNvSpPr>
            <a:spLocks noGrp="1"/>
          </p:cNvSpPr>
          <p:nvPr>
            <p:ph type="title"/>
          </p:nvPr>
        </p:nvSpPr>
        <p:spPr/>
        <p:txBody>
          <a:bodyPr/>
          <a:lstStyle/>
          <a:p>
            <a:r>
              <a:rPr lang="nb-NO"/>
              <a:t>Klikk for å redigere tittelstil</a:t>
            </a:r>
          </a:p>
        </p:txBody>
      </p:sp>
      <p:sp>
        <p:nvSpPr>
          <p:cNvPr id="10" name="Plassholder for tekst 9"/>
          <p:cNvSpPr>
            <a:spLocks noGrp="1"/>
          </p:cNvSpPr>
          <p:nvPr>
            <p:ph type="body" sz="quarter" idx="14"/>
          </p:nvPr>
        </p:nvSpPr>
        <p:spPr>
          <a:xfrm>
            <a:off x="6608978" y="2881027"/>
            <a:ext cx="4133143" cy="3664306"/>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Plassholder for tekst 7"/>
          <p:cNvSpPr>
            <a:spLocks noGrp="1"/>
          </p:cNvSpPr>
          <p:nvPr>
            <p:ph type="body" sz="quarter" idx="15" hasCustomPrompt="1"/>
          </p:nvPr>
        </p:nvSpPr>
        <p:spPr>
          <a:xfrm>
            <a:off x="6514046" y="2058136"/>
            <a:ext cx="4228095" cy="450161"/>
          </a:xfrm>
        </p:spPr>
        <p:txBody>
          <a:bodyPr/>
          <a:lstStyle>
            <a:lvl1pPr marL="0" indent="0">
              <a:buNone/>
              <a:defRPr>
                <a:solidFill>
                  <a:schemeClr val="accent1"/>
                </a:solidFill>
              </a:defRPr>
            </a:lvl1pPr>
          </a:lstStyle>
          <a:p>
            <a:pPr lvl="0"/>
            <a:r>
              <a:rPr lang="nb-NO" dirty="0"/>
              <a:t>Underoverskrift</a:t>
            </a:r>
          </a:p>
        </p:txBody>
      </p:sp>
    </p:spTree>
    <p:extLst>
      <p:ext uri="{BB962C8B-B14F-4D97-AF65-F5344CB8AC3E}">
        <p14:creationId xmlns:p14="http://schemas.microsoft.com/office/powerpoint/2010/main" xmlns="" val="3033709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Deloverskrift">
    <p:spTree>
      <p:nvGrpSpPr>
        <p:cNvPr id="1" name=""/>
        <p:cNvGrpSpPr/>
        <p:nvPr/>
      </p:nvGrpSpPr>
      <p:grpSpPr>
        <a:xfrm>
          <a:off x="0" y="0"/>
          <a:ext cx="0" cy="0"/>
          <a:chOff x="0" y="0"/>
          <a:chExt cx="0" cy="0"/>
        </a:xfrm>
      </p:grpSpPr>
      <p:sp>
        <p:nvSpPr>
          <p:cNvPr id="17" name="Rektangel 16"/>
          <p:cNvSpPr/>
          <p:nvPr userDrawn="1"/>
        </p:nvSpPr>
        <p:spPr>
          <a:xfrm>
            <a:off x="1" y="0"/>
            <a:ext cx="12195175"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25" tIns="22863" rIns="45725" bIns="22863" rtlCol="0" anchor="ctr"/>
          <a:lstStyle/>
          <a:p>
            <a:pPr algn="ctr"/>
            <a:endParaRPr lang="nb-NO"/>
          </a:p>
        </p:txBody>
      </p:sp>
      <p:sp>
        <p:nvSpPr>
          <p:cNvPr id="2" name="Tittel 1"/>
          <p:cNvSpPr>
            <a:spLocks noGrp="1"/>
          </p:cNvSpPr>
          <p:nvPr>
            <p:ph type="ctrTitle" hasCustomPrompt="1"/>
          </p:nvPr>
        </p:nvSpPr>
        <p:spPr>
          <a:xfrm>
            <a:off x="3025363" y="1764630"/>
            <a:ext cx="8607878" cy="2700963"/>
          </a:xfrm>
          <a:blipFill>
            <a:blip r:embed="rId2" cstate="print"/>
            <a:stretch>
              <a:fillRect/>
            </a:stretch>
          </a:blipFill>
        </p:spPr>
        <p:txBody>
          <a:bodyPr lIns="342034" rIns="2700270" bIns="774078" anchor="b">
            <a:normAutofit/>
          </a:bodyPr>
          <a:lstStyle>
            <a:lvl1pPr algn="l">
              <a:defRPr sz="3800" b="1">
                <a:solidFill>
                  <a:schemeClr val="bg1"/>
                </a:solidFill>
              </a:defRPr>
            </a:lvl1pPr>
          </a:lstStyle>
          <a:p>
            <a:r>
              <a:rPr lang="nb-NO" dirty="0"/>
              <a:t>Klikk for å legge til tittelstil</a:t>
            </a:r>
          </a:p>
        </p:txBody>
      </p:sp>
      <p:sp>
        <p:nvSpPr>
          <p:cNvPr id="3" name="Undertittel 2"/>
          <p:cNvSpPr>
            <a:spLocks noGrp="1"/>
          </p:cNvSpPr>
          <p:nvPr>
            <p:ph type="subTitle" idx="1" hasCustomPrompt="1"/>
          </p:nvPr>
        </p:nvSpPr>
        <p:spPr>
          <a:xfrm>
            <a:off x="3379987" y="3718548"/>
            <a:ext cx="5845074" cy="643446"/>
          </a:xfrm>
        </p:spPr>
        <p:txBody>
          <a:bodyPr lIns="0">
            <a:normAutofit/>
          </a:bodyPr>
          <a:lstStyle>
            <a:lvl1pPr marL="0" indent="0" algn="l">
              <a:buNone/>
              <a:defRPr sz="3800">
                <a:solidFill>
                  <a:schemeClr val="bg1"/>
                </a:solidFill>
              </a:defRPr>
            </a:lvl1pPr>
            <a:lvl2pPr marL="457222" indent="0" algn="ctr">
              <a:buNone/>
              <a:defRPr sz="2000"/>
            </a:lvl2pPr>
            <a:lvl3pPr marL="914445" indent="0" algn="ctr">
              <a:buNone/>
              <a:defRPr sz="1800"/>
            </a:lvl3pPr>
            <a:lvl4pPr marL="1371669" indent="0" algn="ctr">
              <a:buNone/>
              <a:defRPr sz="1600"/>
            </a:lvl4pPr>
            <a:lvl5pPr marL="1828891" indent="0" algn="ctr">
              <a:buNone/>
              <a:defRPr sz="1600"/>
            </a:lvl5pPr>
            <a:lvl6pPr marL="2286114" indent="0" algn="ctr">
              <a:buNone/>
              <a:defRPr sz="1600"/>
            </a:lvl6pPr>
            <a:lvl7pPr marL="2743338" indent="0" algn="ctr">
              <a:buNone/>
              <a:defRPr sz="1600"/>
            </a:lvl7pPr>
            <a:lvl8pPr marL="3200559" indent="0" algn="ctr">
              <a:buNone/>
              <a:defRPr sz="1600"/>
            </a:lvl8pPr>
            <a:lvl9pPr marL="3657782" indent="0" algn="ctr">
              <a:buNone/>
              <a:defRPr sz="1600"/>
            </a:lvl9pPr>
          </a:lstStyle>
          <a:p>
            <a:r>
              <a:rPr lang="nb-NO" dirty="0"/>
              <a:t>Klikk for å legge til undertittel</a:t>
            </a:r>
          </a:p>
        </p:txBody>
      </p:sp>
      <p:pic>
        <p:nvPicPr>
          <p:cNvPr id="12" name="Bilde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0318647" y="4555624"/>
            <a:ext cx="1300398" cy="1300276"/>
          </a:xfrm>
          <a:prstGeom prst="rect">
            <a:avLst/>
          </a:prstGeom>
        </p:spPr>
      </p:pic>
    </p:spTree>
    <p:extLst>
      <p:ext uri="{BB962C8B-B14F-4D97-AF65-F5344CB8AC3E}">
        <p14:creationId xmlns:p14="http://schemas.microsoft.com/office/powerpoint/2010/main" xmlns="" val="1965544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Helsides bilde med tittel">
    <p:spTree>
      <p:nvGrpSpPr>
        <p:cNvPr id="1" name=""/>
        <p:cNvGrpSpPr/>
        <p:nvPr/>
      </p:nvGrpSpPr>
      <p:grpSpPr>
        <a:xfrm>
          <a:off x="0" y="0"/>
          <a:ext cx="0" cy="0"/>
          <a:chOff x="0" y="0"/>
          <a:chExt cx="0" cy="0"/>
        </a:xfrm>
      </p:grpSpPr>
      <p:sp>
        <p:nvSpPr>
          <p:cNvPr id="6" name="Plassholder for bilde 1"/>
          <p:cNvSpPr>
            <a:spLocks noGrp="1"/>
          </p:cNvSpPr>
          <p:nvPr>
            <p:ph type="pic" sz="quarter" idx="13"/>
          </p:nvPr>
        </p:nvSpPr>
        <p:spPr>
          <a:xfrm>
            <a:off x="1" y="0"/>
            <a:ext cx="12196893" cy="6860446"/>
          </a:xfrm>
          <a:prstGeom prst="rect">
            <a:avLst/>
          </a:prstGeom>
          <a:solidFill>
            <a:schemeClr val="accent3"/>
          </a:solidFill>
        </p:spPr>
        <p:txBody>
          <a:bodyPr lIns="0" tIns="2160000" rIns="0" bIns="0" anchor="t" anchorCtr="1"/>
          <a:lstStyle>
            <a:lvl1pPr marL="0" indent="0" algn="ctr">
              <a:buNone/>
              <a:defRPr sz="2000"/>
            </a:lvl1pPr>
          </a:lstStyle>
          <a:p>
            <a:r>
              <a:rPr lang="nb-NO"/>
              <a:t>Klikk på ikonet for å legge til et bilde</a:t>
            </a:r>
          </a:p>
        </p:txBody>
      </p:sp>
      <p:sp>
        <p:nvSpPr>
          <p:cNvPr id="7" name="Plassholder for tekst 3"/>
          <p:cNvSpPr>
            <a:spLocks noGrp="1"/>
          </p:cNvSpPr>
          <p:nvPr>
            <p:ph type="body" sz="quarter" idx="14" hasCustomPrompt="1"/>
          </p:nvPr>
        </p:nvSpPr>
        <p:spPr>
          <a:xfrm>
            <a:off x="10768850" y="1485529"/>
            <a:ext cx="781454" cy="781381"/>
          </a:xfrm>
          <a:prstGeom prst="rect">
            <a:avLst/>
          </a:prstGeom>
          <a:blipFill>
            <a:blip r:embed="rId2" cstate="prin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983651F3-9B16-40C6-B209-3688FC9C95F6}" type="datetimeFigureOut">
              <a:rPr lang="nb-NO" smtClean="0"/>
              <a:pPr/>
              <a:t>11.05.2019</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5751DFAA-887F-4071-8EAD-E8CA316FCF06}" type="slidenum">
              <a:rPr lang="nb-NO" smtClean="0"/>
              <a:pPr/>
              <a:t>‹#›</a:t>
            </a:fld>
            <a:endParaRPr lang="nb-NO" dirty="0"/>
          </a:p>
        </p:txBody>
      </p:sp>
      <p:pic>
        <p:nvPicPr>
          <p:cNvPr id="10" name="Picture 9">
            <a:extLst>
              <a:ext uri="{FF2B5EF4-FFF2-40B4-BE49-F238E27FC236}">
                <a16:creationId xmlns:a16="http://schemas.microsoft.com/office/drawing/2014/main" xmlns="" id="{C8C52140-B7C3-0B46-8A7C-EFD48BDAA14C}"/>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944200" y="659942"/>
            <a:ext cx="2606104" cy="802800"/>
          </a:xfrm>
          <a:prstGeom prst="rect">
            <a:avLst/>
          </a:prstGeom>
        </p:spPr>
      </p:pic>
    </p:spTree>
    <p:extLst>
      <p:ext uri="{BB962C8B-B14F-4D97-AF65-F5344CB8AC3E}">
        <p14:creationId xmlns:p14="http://schemas.microsoft.com/office/powerpoint/2010/main" xmlns="" val="570135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elsides bilde">
    <p:spTree>
      <p:nvGrpSpPr>
        <p:cNvPr id="1" name=""/>
        <p:cNvGrpSpPr/>
        <p:nvPr/>
      </p:nvGrpSpPr>
      <p:grpSpPr>
        <a:xfrm>
          <a:off x="0" y="0"/>
          <a:ext cx="0" cy="0"/>
          <a:chOff x="0" y="0"/>
          <a:chExt cx="0" cy="0"/>
        </a:xfrm>
      </p:grpSpPr>
      <p:sp>
        <p:nvSpPr>
          <p:cNvPr id="2" name="Plassholder for bilde 1"/>
          <p:cNvSpPr>
            <a:spLocks noGrp="1"/>
          </p:cNvSpPr>
          <p:nvPr>
            <p:ph type="pic" sz="quarter" idx="13"/>
          </p:nvPr>
        </p:nvSpPr>
        <p:spPr>
          <a:xfrm>
            <a:off x="1" y="0"/>
            <a:ext cx="12196893" cy="6860446"/>
          </a:xfrm>
          <a:prstGeom prst="rect">
            <a:avLst/>
          </a:prstGeom>
          <a:solidFill>
            <a:schemeClr val="accent3"/>
          </a:solidFill>
        </p:spPr>
        <p:txBody>
          <a:bodyPr lIns="0" tIns="2160000" rIns="0" bIns="0" anchor="t" anchorCtr="1"/>
          <a:lstStyle>
            <a:lvl1pPr marL="0" indent="0" algn="ctr">
              <a:buNone/>
              <a:defRPr sz="2000"/>
            </a:lvl1pPr>
          </a:lstStyle>
          <a:p>
            <a:r>
              <a:rPr lang="nb-NO"/>
              <a:t>Klikk på ikonet for å legge til et bilde</a:t>
            </a:r>
          </a:p>
        </p:txBody>
      </p:sp>
      <p:sp>
        <p:nvSpPr>
          <p:cNvPr id="4" name="Plassholder for tekst 3"/>
          <p:cNvSpPr>
            <a:spLocks noGrp="1"/>
          </p:cNvSpPr>
          <p:nvPr>
            <p:ph type="body" sz="quarter" idx="14" hasCustomPrompt="1"/>
          </p:nvPr>
        </p:nvSpPr>
        <p:spPr>
          <a:xfrm>
            <a:off x="10768850" y="1485529"/>
            <a:ext cx="781454" cy="781381"/>
          </a:xfrm>
          <a:prstGeom prst="rect">
            <a:avLst/>
          </a:prstGeom>
          <a:blipFill>
            <a:blip r:embed="rId2" cstate="prin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pic>
        <p:nvPicPr>
          <p:cNvPr id="6" name="Picture 5">
            <a:extLst>
              <a:ext uri="{FF2B5EF4-FFF2-40B4-BE49-F238E27FC236}">
                <a16:creationId xmlns:a16="http://schemas.microsoft.com/office/drawing/2014/main" xmlns="" id="{234860CE-0E83-FB4A-9F5F-C2CCEB73BB67}"/>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944200" y="659942"/>
            <a:ext cx="2606104" cy="802800"/>
          </a:xfrm>
          <a:prstGeom prst="rect">
            <a:avLst/>
          </a:prstGeom>
        </p:spPr>
      </p:pic>
    </p:spTree>
    <p:extLst>
      <p:ext uri="{BB962C8B-B14F-4D97-AF65-F5344CB8AC3E}">
        <p14:creationId xmlns:p14="http://schemas.microsoft.com/office/powerpoint/2010/main" xmlns="" val="2137738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666301" y="2034727"/>
            <a:ext cx="4502028" cy="419549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p:cNvSpPr>
            <a:spLocks noGrp="1"/>
          </p:cNvSpPr>
          <p:nvPr>
            <p:ph sz="half" idx="2"/>
          </p:nvPr>
        </p:nvSpPr>
        <p:spPr>
          <a:xfrm>
            <a:off x="5762596" y="2034727"/>
            <a:ext cx="4502028" cy="419549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p:cNvSpPr>
            <a:spLocks noGrp="1"/>
          </p:cNvSpPr>
          <p:nvPr>
            <p:ph type="dt" sz="half" idx="10"/>
          </p:nvPr>
        </p:nvSpPr>
        <p:spPr/>
        <p:txBody>
          <a:bodyPr/>
          <a:lstStyle/>
          <a:p>
            <a:fld id="{983651F3-9B16-40C6-B209-3688FC9C95F6}" type="datetimeFigureOut">
              <a:rPr lang="nb-NO" smtClean="0"/>
              <a:pPr/>
              <a:t>11.05.2019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pPr/>
              <a:t>‹#›</a:t>
            </a:fld>
            <a:endParaRPr lang="nb-NO"/>
          </a:p>
        </p:txBody>
      </p:sp>
      <p:sp>
        <p:nvSpPr>
          <p:cNvPr id="9" name="Tittel 8"/>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xmlns="" val="3213274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 y="647389"/>
            <a:ext cx="8859991" cy="801285"/>
          </a:xfrm>
          <a:prstGeom prst="rect">
            <a:avLst/>
          </a:prstGeom>
          <a:solidFill>
            <a:schemeClr val="bg1"/>
          </a:solidFill>
          <a:ln w="12700" cap="rnd">
            <a:noFill/>
          </a:ln>
        </p:spPr>
        <p:txBody>
          <a:bodyPr vert="horz" lIns="666066" tIns="0" rIns="0" bIns="0" rtlCol="0" anchor="ctr" anchorCtr="0">
            <a:normAutofit/>
          </a:bodyPr>
          <a:lstStyle/>
          <a:p>
            <a:r>
              <a:rPr lang="nb-NO" dirty="0"/>
              <a:t>Klikk for å redigere tittelstil</a:t>
            </a:r>
          </a:p>
        </p:txBody>
      </p:sp>
      <p:sp>
        <p:nvSpPr>
          <p:cNvPr id="3" name="Plassholder for tekst 2"/>
          <p:cNvSpPr>
            <a:spLocks noGrp="1"/>
          </p:cNvSpPr>
          <p:nvPr>
            <p:ph type="body" idx="1"/>
          </p:nvPr>
        </p:nvSpPr>
        <p:spPr>
          <a:xfrm>
            <a:off x="666302" y="2034727"/>
            <a:ext cx="9598323" cy="4195495"/>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666302" y="6448073"/>
            <a:ext cx="846441" cy="184709"/>
          </a:xfrm>
          <a:prstGeom prst="rect">
            <a:avLst/>
          </a:prstGeom>
        </p:spPr>
        <p:txBody>
          <a:bodyPr vert="horz" lIns="0" tIns="0" rIns="0" bIns="0" rtlCol="0" anchor="ctr">
            <a:normAutofit/>
          </a:bodyPr>
          <a:lstStyle>
            <a:lvl1pPr algn="l">
              <a:defRPr sz="1200">
                <a:solidFill>
                  <a:schemeClr val="dk1"/>
                </a:solidFill>
              </a:defRPr>
            </a:lvl1pPr>
          </a:lstStyle>
          <a:p>
            <a:fld id="{983651F3-9B16-40C6-B209-3688FC9C95F6}" type="datetimeFigureOut">
              <a:rPr lang="nb-NO" smtClean="0"/>
              <a:pPr/>
              <a:t>11.05.2019</a:t>
            </a:fld>
            <a:endParaRPr lang="nb-NO"/>
          </a:p>
        </p:txBody>
      </p:sp>
      <p:sp>
        <p:nvSpPr>
          <p:cNvPr id="5" name="Plassholder for bunntekst 4"/>
          <p:cNvSpPr>
            <a:spLocks noGrp="1"/>
          </p:cNvSpPr>
          <p:nvPr>
            <p:ph type="ftr" sz="quarter" idx="3"/>
          </p:nvPr>
        </p:nvSpPr>
        <p:spPr>
          <a:xfrm>
            <a:off x="1984488" y="6448073"/>
            <a:ext cx="7445475" cy="184709"/>
          </a:xfrm>
          <a:prstGeom prst="rect">
            <a:avLst/>
          </a:prstGeom>
        </p:spPr>
        <p:txBody>
          <a:bodyPr vert="horz" lIns="0" tIns="0" rIns="0" bIns="0" rtlCol="0" anchor="ctr">
            <a:normAutofit/>
          </a:bodyPr>
          <a:lstStyle>
            <a:lvl1pPr algn="ctr">
              <a:defRPr sz="1200">
                <a:solidFill>
                  <a:schemeClr val="dk1"/>
                </a:solidFill>
              </a:defRPr>
            </a:lvl1pPr>
          </a:lstStyle>
          <a:p>
            <a:endParaRPr lang="nb-NO" dirty="0"/>
          </a:p>
        </p:txBody>
      </p:sp>
      <p:sp>
        <p:nvSpPr>
          <p:cNvPr id="6" name="Plassholder for lysbildenummer 5"/>
          <p:cNvSpPr>
            <a:spLocks noGrp="1"/>
          </p:cNvSpPr>
          <p:nvPr>
            <p:ph type="sldNum" sz="quarter" idx="4"/>
          </p:nvPr>
        </p:nvSpPr>
        <p:spPr>
          <a:xfrm>
            <a:off x="9901707" y="6448073"/>
            <a:ext cx="308892" cy="184709"/>
          </a:xfrm>
          <a:prstGeom prst="rect">
            <a:avLst/>
          </a:prstGeom>
        </p:spPr>
        <p:txBody>
          <a:bodyPr vert="horz" lIns="0" tIns="0" rIns="0" bIns="0" rtlCol="0" anchor="ctr">
            <a:normAutofit/>
          </a:bodyPr>
          <a:lstStyle>
            <a:lvl1pPr algn="r">
              <a:defRPr sz="1200">
                <a:solidFill>
                  <a:schemeClr val="dk1"/>
                </a:solidFill>
              </a:defRPr>
            </a:lvl1pPr>
          </a:lstStyle>
          <a:p>
            <a:fld id="{5751DFAA-887F-4071-8EAD-E8CA316FCF06}" type="slidenum">
              <a:rPr lang="nb-NO" smtClean="0"/>
              <a:pPr/>
              <a:t>‹#›</a:t>
            </a:fld>
            <a:endParaRPr lang="nb-NO"/>
          </a:p>
        </p:txBody>
      </p:sp>
      <p:pic>
        <p:nvPicPr>
          <p:cNvPr id="12" name="Bilde 11"/>
          <p:cNvPicPr>
            <a:picLocks noChangeAspect="1"/>
          </p:cNvPicPr>
          <p:nvPr userDrawn="1"/>
        </p:nvPicPr>
        <p:blipFill>
          <a:blip r:embed="rId16" cstate="print">
            <a:extLst>
              <a:ext uri="{28A0092B-C50C-407E-A947-70E740481C1C}">
                <a14:useLocalDpi xmlns:a14="http://schemas.microsoft.com/office/drawing/2010/main" xmlns="" val="0"/>
              </a:ext>
            </a:extLst>
          </a:blip>
          <a:stretch>
            <a:fillRect/>
          </a:stretch>
        </p:blipFill>
        <p:spPr>
          <a:xfrm>
            <a:off x="10768850" y="1507301"/>
            <a:ext cx="781454" cy="781381"/>
          </a:xfrm>
          <a:prstGeom prst="rect">
            <a:avLst/>
          </a:prstGeom>
        </p:spPr>
      </p:pic>
      <p:pic>
        <p:nvPicPr>
          <p:cNvPr id="8" name="Bilde 7"/>
          <p:cNvPicPr>
            <a:picLocks noChangeAspect="1"/>
          </p:cNvPicPr>
          <p:nvPr userDrawn="1"/>
        </p:nvPicPr>
        <p:blipFill>
          <a:blip r:embed="rId17" cstate="print">
            <a:extLst>
              <a:ext uri="{28A0092B-C50C-407E-A947-70E740481C1C}">
                <a14:useLocalDpi xmlns:a14="http://schemas.microsoft.com/office/drawing/2010/main" xmlns="" val="0"/>
              </a:ext>
            </a:extLst>
          </a:blip>
          <a:stretch>
            <a:fillRect/>
          </a:stretch>
        </p:blipFill>
        <p:spPr>
          <a:xfrm>
            <a:off x="8930642" y="648233"/>
            <a:ext cx="2602890" cy="800441"/>
          </a:xfrm>
          <a:prstGeom prst="rect">
            <a:avLst/>
          </a:prstGeom>
        </p:spPr>
      </p:pic>
    </p:spTree>
    <p:extLst>
      <p:ext uri="{BB962C8B-B14F-4D97-AF65-F5344CB8AC3E}">
        <p14:creationId xmlns:p14="http://schemas.microsoft.com/office/powerpoint/2010/main" xmlns="" val="1643857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6" r:id="rId4"/>
    <p:sldLayoutId id="2147483658" r:id="rId5"/>
    <p:sldLayoutId id="2147483661" r:id="rId6"/>
    <p:sldLayoutId id="2147483660" r:id="rId7"/>
    <p:sldLayoutId id="2147483659" r:id="rId8"/>
    <p:sldLayoutId id="2147483652" r:id="rId9"/>
    <p:sldLayoutId id="2147483653" r:id="rId10"/>
    <p:sldLayoutId id="2147483654" r:id="rId11"/>
    <p:sldLayoutId id="2147483655" r:id="rId12"/>
    <p:sldLayoutId id="2147483662" r:id="rId13"/>
    <p:sldLayoutId id="2147483663" r:id="rId14"/>
  </p:sldLayoutIdLst>
  <p:txStyles>
    <p:titleStyle>
      <a:lvl1pPr algn="l" defTabSz="914445" rtl="0" eaLnBrk="1" latinLnBrk="0" hangingPunct="1">
        <a:lnSpc>
          <a:spcPct val="90000"/>
        </a:lnSpc>
        <a:spcBef>
          <a:spcPct val="0"/>
        </a:spcBef>
        <a:buNone/>
        <a:defRPr sz="3800" kern="1200">
          <a:solidFill>
            <a:schemeClr val="accent1"/>
          </a:solidFill>
          <a:latin typeface="+mj-lt"/>
          <a:ea typeface="+mj-ea"/>
          <a:cs typeface="+mj-cs"/>
        </a:defRPr>
      </a:lvl1pPr>
    </p:titleStyle>
    <p:bodyStyle>
      <a:lvl1pPr marL="252025" indent="-252025" algn="l" defTabSz="914445" rtl="0" eaLnBrk="1" latinLnBrk="0" hangingPunct="1">
        <a:lnSpc>
          <a:spcPct val="90000"/>
        </a:lnSpc>
        <a:spcBef>
          <a:spcPts val="1000"/>
        </a:spcBef>
        <a:buFont typeface="Calibri" panose="020F0502020204030204" pitchFamily="34" charset="0"/>
        <a:buChar char="•"/>
        <a:defRPr sz="2800" kern="1200">
          <a:solidFill>
            <a:schemeClr val="tx1"/>
          </a:solidFill>
          <a:latin typeface="+mn-lt"/>
          <a:ea typeface="+mn-ea"/>
          <a:cs typeface="+mn-cs"/>
        </a:defRPr>
      </a:lvl1pPr>
      <a:lvl2pPr marL="432043" indent="-216021" algn="l" defTabSz="914445" rtl="0" eaLnBrk="1" latinLnBrk="0" hangingPunct="1">
        <a:lnSpc>
          <a:spcPct val="90000"/>
        </a:lnSpc>
        <a:spcBef>
          <a:spcPts val="500"/>
        </a:spcBef>
        <a:buFont typeface="Calibri" panose="020F0502020204030204" pitchFamily="34" charset="0"/>
        <a:buChar char="-"/>
        <a:defRPr sz="2800" kern="1200">
          <a:solidFill>
            <a:schemeClr val="tx1"/>
          </a:solidFill>
          <a:latin typeface="+mn-lt"/>
          <a:ea typeface="+mn-ea"/>
          <a:cs typeface="+mn-cs"/>
        </a:defRPr>
      </a:lvl2pPr>
      <a:lvl3pPr marL="648065" indent="-216021" algn="l" defTabSz="914445" rtl="0" eaLnBrk="1" latinLnBrk="0" hangingPunct="1">
        <a:lnSpc>
          <a:spcPct val="90000"/>
        </a:lnSpc>
        <a:spcBef>
          <a:spcPts val="500"/>
        </a:spcBef>
        <a:buFont typeface="Calibri" panose="020F0502020204030204" pitchFamily="34" charset="0"/>
        <a:buChar char="-"/>
        <a:defRPr sz="2700" kern="1200">
          <a:solidFill>
            <a:schemeClr val="tx1"/>
          </a:solidFill>
          <a:latin typeface="+mn-lt"/>
          <a:ea typeface="+mn-ea"/>
          <a:cs typeface="+mn-cs"/>
        </a:defRPr>
      </a:lvl3pPr>
      <a:lvl4pPr marL="864086" indent="-216021" algn="l" defTabSz="914445" rtl="0" eaLnBrk="1" latinLnBrk="0" hangingPunct="1">
        <a:lnSpc>
          <a:spcPct val="90000"/>
        </a:lnSpc>
        <a:spcBef>
          <a:spcPts val="500"/>
        </a:spcBef>
        <a:buFont typeface="Calibri" panose="020F0502020204030204" pitchFamily="34" charset="0"/>
        <a:buChar char="-"/>
        <a:defRPr sz="2400" kern="1200">
          <a:solidFill>
            <a:schemeClr val="tx1"/>
          </a:solidFill>
          <a:latin typeface="+mn-lt"/>
          <a:ea typeface="+mn-ea"/>
          <a:cs typeface="+mn-cs"/>
        </a:defRPr>
      </a:lvl4pPr>
      <a:lvl5pPr marL="1080108" indent="-216021" algn="l" defTabSz="914445" rtl="0" eaLnBrk="1" latinLnBrk="0" hangingPunct="1">
        <a:lnSpc>
          <a:spcPct val="90000"/>
        </a:lnSpc>
        <a:spcBef>
          <a:spcPts val="500"/>
        </a:spcBef>
        <a:buFont typeface="Calibri" panose="020F0502020204030204" pitchFamily="34" charset="0"/>
        <a:buChar char="-"/>
        <a:defRPr sz="2200" kern="1200">
          <a:solidFill>
            <a:schemeClr val="tx1"/>
          </a:solidFill>
          <a:latin typeface="+mn-lt"/>
          <a:ea typeface="+mn-ea"/>
          <a:cs typeface="+mn-cs"/>
        </a:defRPr>
      </a:lvl5pPr>
      <a:lvl6pPr marL="2514725" indent="-228611" algn="l" defTabSz="91444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45" rtl="0" eaLnBrk="1" latinLnBrk="0" hangingPunct="1">
        <a:defRPr sz="1800" kern="1200">
          <a:solidFill>
            <a:schemeClr val="tx1"/>
          </a:solidFill>
          <a:latin typeface="+mn-lt"/>
          <a:ea typeface="+mn-ea"/>
          <a:cs typeface="+mn-cs"/>
        </a:defRPr>
      </a:lvl1pPr>
      <a:lvl2pPr marL="457222" algn="l" defTabSz="914445" rtl="0" eaLnBrk="1" latinLnBrk="0" hangingPunct="1">
        <a:defRPr sz="1800" kern="1200">
          <a:solidFill>
            <a:schemeClr val="tx1"/>
          </a:solidFill>
          <a:latin typeface="+mn-lt"/>
          <a:ea typeface="+mn-ea"/>
          <a:cs typeface="+mn-cs"/>
        </a:defRPr>
      </a:lvl2pPr>
      <a:lvl3pPr marL="914445" algn="l" defTabSz="914445" rtl="0" eaLnBrk="1" latinLnBrk="0" hangingPunct="1">
        <a:defRPr sz="1800" kern="1200">
          <a:solidFill>
            <a:schemeClr val="tx1"/>
          </a:solidFill>
          <a:latin typeface="+mn-lt"/>
          <a:ea typeface="+mn-ea"/>
          <a:cs typeface="+mn-cs"/>
        </a:defRPr>
      </a:lvl3pPr>
      <a:lvl4pPr marL="1371669" algn="l" defTabSz="914445" rtl="0" eaLnBrk="1" latinLnBrk="0" hangingPunct="1">
        <a:defRPr sz="1800" kern="1200">
          <a:solidFill>
            <a:schemeClr val="tx1"/>
          </a:solidFill>
          <a:latin typeface="+mn-lt"/>
          <a:ea typeface="+mn-ea"/>
          <a:cs typeface="+mn-cs"/>
        </a:defRPr>
      </a:lvl4pPr>
      <a:lvl5pPr marL="1828891" algn="l" defTabSz="914445" rtl="0" eaLnBrk="1" latinLnBrk="0" hangingPunct="1">
        <a:defRPr sz="1800" kern="1200">
          <a:solidFill>
            <a:schemeClr val="tx1"/>
          </a:solidFill>
          <a:latin typeface="+mn-lt"/>
          <a:ea typeface="+mn-ea"/>
          <a:cs typeface="+mn-cs"/>
        </a:defRPr>
      </a:lvl5pPr>
      <a:lvl6pPr marL="2286114" algn="l" defTabSz="914445" rtl="0" eaLnBrk="1" latinLnBrk="0" hangingPunct="1">
        <a:defRPr sz="1800" kern="1200">
          <a:solidFill>
            <a:schemeClr val="tx1"/>
          </a:solidFill>
          <a:latin typeface="+mn-lt"/>
          <a:ea typeface="+mn-ea"/>
          <a:cs typeface="+mn-cs"/>
        </a:defRPr>
      </a:lvl6pPr>
      <a:lvl7pPr marL="2743338" algn="l" defTabSz="914445" rtl="0" eaLnBrk="1" latinLnBrk="0" hangingPunct="1">
        <a:defRPr sz="1800" kern="1200">
          <a:solidFill>
            <a:schemeClr val="tx1"/>
          </a:solidFill>
          <a:latin typeface="+mn-lt"/>
          <a:ea typeface="+mn-ea"/>
          <a:cs typeface="+mn-cs"/>
        </a:defRPr>
      </a:lvl7pPr>
      <a:lvl8pPr marL="3200559" algn="l" defTabSz="914445" rtl="0" eaLnBrk="1" latinLnBrk="0" hangingPunct="1">
        <a:defRPr sz="1800" kern="1200">
          <a:solidFill>
            <a:schemeClr val="tx1"/>
          </a:solidFill>
          <a:latin typeface="+mn-lt"/>
          <a:ea typeface="+mn-ea"/>
          <a:cs typeface="+mn-cs"/>
        </a:defRPr>
      </a:lvl8pPr>
      <a:lvl9pPr marL="3657782" algn="l" defTabSz="9144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p:sp>
      <p:pic>
        <p:nvPicPr>
          <p:cNvPr id="9" name="Picture 8" descr="SV_forside.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4823" cy="6859588"/>
          </a:xfrm>
          <a:prstGeom prst="rect">
            <a:avLst/>
          </a:prstGeom>
        </p:spPr>
      </p:pic>
      <p:sp>
        <p:nvSpPr>
          <p:cNvPr id="3" name="Tittel 2"/>
          <p:cNvSpPr>
            <a:spLocks noGrp="1"/>
          </p:cNvSpPr>
          <p:nvPr>
            <p:ph type="ctrTitle"/>
          </p:nvPr>
        </p:nvSpPr>
        <p:spPr/>
        <p:txBody>
          <a:bodyPr>
            <a:normAutofit/>
          </a:bodyPr>
          <a:lstStyle/>
          <a:p>
            <a:r>
              <a:rPr lang="nb-NO" sz="5400" dirty="0"/>
              <a:t>Velferd uten profitt</a:t>
            </a:r>
          </a:p>
        </p:txBody>
      </p:sp>
      <p:sp>
        <p:nvSpPr>
          <p:cNvPr id="4" name="Undertittel 3"/>
          <p:cNvSpPr>
            <a:spLocks noGrp="1"/>
          </p:cNvSpPr>
          <p:nvPr>
            <p:ph type="subTitle" idx="1"/>
          </p:nvPr>
        </p:nvSpPr>
        <p:spPr/>
        <p:txBody>
          <a:bodyPr>
            <a:normAutofit fontScale="92500"/>
          </a:bodyPr>
          <a:lstStyle/>
          <a:p>
            <a:r>
              <a:rPr lang="nb-NO" dirty="0" smtClean="0"/>
              <a:t>Av Arvid Ellingsen, 4.kandidat.</a:t>
            </a:r>
            <a:endParaRPr lang="nb-NO" dirty="0"/>
          </a:p>
        </p:txBody>
      </p:sp>
      <p:sp>
        <p:nvSpPr>
          <p:cNvPr id="7" name="TextBox 6"/>
          <p:cNvSpPr txBox="1"/>
          <p:nvPr/>
        </p:nvSpPr>
        <p:spPr>
          <a:xfrm>
            <a:off x="9903655" y="543761"/>
            <a:ext cx="1742785" cy="677108"/>
          </a:xfrm>
          <a:prstGeom prst="rect">
            <a:avLst/>
          </a:prstGeom>
          <a:noFill/>
        </p:spPr>
        <p:txBody>
          <a:bodyPr wrap="square" rtlCol="0">
            <a:spAutoFit/>
          </a:bodyPr>
          <a:lstStyle/>
          <a:p>
            <a:pPr algn="r"/>
            <a:r>
              <a:rPr lang="en-US" sz="1900" b="1" dirty="0">
                <a:solidFill>
                  <a:schemeClr val="bg1"/>
                </a:solidFill>
              </a:rPr>
              <a:t>For de mange</a:t>
            </a:r>
          </a:p>
          <a:p>
            <a:pPr algn="r"/>
            <a:r>
              <a:rPr lang="en-US" sz="1900" dirty="0">
                <a:solidFill>
                  <a:schemeClr val="bg1"/>
                </a:solidFill>
              </a:rPr>
              <a:t>– </a:t>
            </a:r>
            <a:r>
              <a:rPr lang="en-US" sz="1900" dirty="0" err="1">
                <a:solidFill>
                  <a:schemeClr val="bg1"/>
                </a:solidFill>
              </a:rPr>
              <a:t>Ikke</a:t>
            </a:r>
            <a:r>
              <a:rPr lang="en-US" sz="1900" dirty="0">
                <a:solidFill>
                  <a:schemeClr val="bg1"/>
                </a:solidFill>
              </a:rPr>
              <a:t> for de </a:t>
            </a:r>
            <a:r>
              <a:rPr lang="en-US" sz="1900" dirty="0" err="1">
                <a:solidFill>
                  <a:schemeClr val="bg1"/>
                </a:solidFill>
              </a:rPr>
              <a:t>få</a:t>
            </a:r>
            <a:endParaRPr lang="en-US" sz="1900" dirty="0">
              <a:solidFill>
                <a:schemeClr val="bg1"/>
              </a:solidFill>
            </a:endParaRPr>
          </a:p>
        </p:txBody>
      </p:sp>
      <p:pic>
        <p:nvPicPr>
          <p:cNvPr id="8" name="Bild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318647" y="4555624"/>
            <a:ext cx="1300398" cy="1300276"/>
          </a:xfrm>
          <a:prstGeom prst="rect">
            <a:avLst/>
          </a:prstGeom>
        </p:spPr>
      </p:pic>
    </p:spTree>
    <p:extLst>
      <p:ext uri="{BB962C8B-B14F-4D97-AF65-F5344CB8AC3E}">
        <p14:creationId xmlns:p14="http://schemas.microsoft.com/office/powerpoint/2010/main" xmlns="" val="2882148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normAutofit fontScale="90000"/>
          </a:bodyPr>
          <a:lstStyle/>
          <a:p>
            <a:r>
              <a:rPr lang="nb-NO" b="1" dirty="0">
                <a:solidFill>
                  <a:srgbClr val="0070C0"/>
                </a:solidFill>
              </a:rPr>
              <a:t>Høyres nye valgprogram – massiv kommersialisering</a:t>
            </a:r>
          </a:p>
        </p:txBody>
      </p:sp>
      <p:sp>
        <p:nvSpPr>
          <p:cNvPr id="3" name="Plassholder for innhold 2">
            <a:extLst>
              <a:ext uri="{FF2B5EF4-FFF2-40B4-BE49-F238E27FC236}">
                <a16:creationId xmlns:a16="http://schemas.microsoft.com/office/drawing/2014/main" xmlns="" id="{FEC11A23-133C-4A76-9F9B-1D46335FD5B3}"/>
              </a:ext>
            </a:extLst>
          </p:cNvPr>
          <p:cNvSpPr>
            <a:spLocks noGrp="1"/>
          </p:cNvSpPr>
          <p:nvPr>
            <p:ph idx="1"/>
          </p:nvPr>
        </p:nvSpPr>
        <p:spPr/>
        <p:txBody>
          <a:bodyPr/>
          <a:lstStyle/>
          <a:p>
            <a:endParaRPr lang="nb-NO"/>
          </a:p>
        </p:txBody>
      </p:sp>
      <p:pic>
        <p:nvPicPr>
          <p:cNvPr id="4" name="Bilde 3"/>
          <p:cNvPicPr/>
          <p:nvPr/>
        </p:nvPicPr>
        <p:blipFill>
          <a:blip r:embed="rId3" cstate="print"/>
          <a:srcRect l="22376" t="18726" r="23693" b="14045"/>
          <a:stretch>
            <a:fillRect/>
          </a:stretch>
        </p:blipFill>
        <p:spPr bwMode="auto">
          <a:xfrm>
            <a:off x="3709181" y="1740774"/>
            <a:ext cx="5829066" cy="4630846"/>
          </a:xfrm>
          <a:prstGeom prst="rect">
            <a:avLst/>
          </a:prstGeom>
          <a:noFill/>
          <a:ln w="9525">
            <a:noFill/>
            <a:miter lim="800000"/>
            <a:headEnd/>
            <a:tailEnd/>
          </a:ln>
        </p:spPr>
      </p:pic>
      <p:pic>
        <p:nvPicPr>
          <p:cNvPr id="2" name="Bilde 1">
            <a:extLst>
              <a:ext uri="{FF2B5EF4-FFF2-40B4-BE49-F238E27FC236}">
                <a16:creationId xmlns:a16="http://schemas.microsoft.com/office/drawing/2014/main" xmlns="" id="{9CC88B2D-85F2-443B-AC2B-5B9CAAC54C65}"/>
              </a:ext>
            </a:extLst>
          </p:cNvPr>
          <p:cNvPicPr>
            <a:picLocks noChangeAspect="1"/>
          </p:cNvPicPr>
          <p:nvPr/>
        </p:nvPicPr>
        <p:blipFill rotWithShape="1">
          <a:blip r:embed="rId4" cstate="print"/>
          <a:srcRect l="35126" t="9448" r="35633" b="16538"/>
          <a:stretch/>
        </p:blipFill>
        <p:spPr>
          <a:xfrm>
            <a:off x="268252" y="1740774"/>
            <a:ext cx="3251444" cy="463084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noAutofit/>
          </a:bodyPr>
          <a:lstStyle/>
          <a:p>
            <a:r>
              <a:rPr lang="nb-NO" sz="3200" b="1" dirty="0" smtClean="0">
                <a:solidFill>
                  <a:srgbClr val="0070C0"/>
                </a:solidFill>
              </a:rPr>
              <a:t>HØYRE </a:t>
            </a:r>
            <a:r>
              <a:rPr lang="nb-NO" sz="3200" b="1" dirty="0">
                <a:solidFill>
                  <a:srgbClr val="0070C0"/>
                </a:solidFill>
              </a:rPr>
              <a:t>VIL HA SØPLA PÅ ANBUD IGJEN</a:t>
            </a:r>
          </a:p>
        </p:txBody>
      </p:sp>
      <p:sp>
        <p:nvSpPr>
          <p:cNvPr id="2" name="Plassholder for innhold 1">
            <a:extLst>
              <a:ext uri="{FF2B5EF4-FFF2-40B4-BE49-F238E27FC236}">
                <a16:creationId xmlns:a16="http://schemas.microsoft.com/office/drawing/2014/main" xmlns="" id="{7FB3B22C-1737-4FD3-87D4-50ECB2CA6510}"/>
              </a:ext>
            </a:extLst>
          </p:cNvPr>
          <p:cNvSpPr>
            <a:spLocks noGrp="1"/>
          </p:cNvSpPr>
          <p:nvPr>
            <p:ph idx="1"/>
          </p:nvPr>
        </p:nvSpPr>
        <p:spPr/>
        <p:txBody>
          <a:bodyPr/>
          <a:lstStyle/>
          <a:p>
            <a:endParaRPr lang="nb-NO"/>
          </a:p>
        </p:txBody>
      </p:sp>
      <p:pic>
        <p:nvPicPr>
          <p:cNvPr id="4" name="Picture 3"/>
          <p:cNvPicPr>
            <a:picLocks noChangeAspect="1" noChangeArrowheads="1"/>
          </p:cNvPicPr>
          <p:nvPr/>
        </p:nvPicPr>
        <p:blipFill>
          <a:blip r:embed="rId3" cstate="print"/>
          <a:srcRect l="22078" t="14975" r="30768" b="18424"/>
          <a:stretch>
            <a:fillRect/>
          </a:stretch>
        </p:blipFill>
        <p:spPr bwMode="auto">
          <a:xfrm>
            <a:off x="810261" y="1918867"/>
            <a:ext cx="5582372" cy="4535678"/>
          </a:xfrm>
          <a:prstGeom prst="rect">
            <a:avLst/>
          </a:prstGeom>
          <a:noFill/>
          <a:ln w="9525">
            <a:noFill/>
            <a:miter lim="800000"/>
            <a:headEnd/>
            <a:tailEnd/>
          </a:ln>
        </p:spPr>
      </p:pic>
      <p:pic>
        <p:nvPicPr>
          <p:cNvPr id="5" name="Bilde 4">
            <a:extLst>
              <a:ext uri="{FF2B5EF4-FFF2-40B4-BE49-F238E27FC236}">
                <a16:creationId xmlns:a16="http://schemas.microsoft.com/office/drawing/2014/main" xmlns="" id="{3D594E69-EA4C-43F8-A985-EBBB3279E40D}"/>
              </a:ext>
            </a:extLst>
          </p:cNvPr>
          <p:cNvPicPr>
            <a:picLocks noChangeAspect="1"/>
          </p:cNvPicPr>
          <p:nvPr/>
        </p:nvPicPr>
        <p:blipFill rotWithShape="1">
          <a:blip r:embed="rId4" cstate="print"/>
          <a:srcRect l="25162" t="21185" r="25839" b="3480"/>
          <a:stretch/>
        </p:blipFill>
        <p:spPr>
          <a:xfrm>
            <a:off x="6706781" y="2348694"/>
            <a:ext cx="4586671" cy="396685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xmlns="" id="{5A11E56F-A8EA-47E7-8920-52DC0FC44017}"/>
              </a:ext>
            </a:extLst>
          </p:cNvPr>
          <p:cNvSpPr>
            <a:spLocks noGrp="1"/>
          </p:cNvSpPr>
          <p:nvPr>
            <p:ph type="title"/>
          </p:nvPr>
        </p:nvSpPr>
        <p:spPr/>
        <p:txBody>
          <a:bodyPr/>
          <a:lstStyle/>
          <a:p>
            <a:r>
              <a:rPr lang="nb-NO" b="1" dirty="0"/>
              <a:t>Våre krav til nye fire år</a:t>
            </a:r>
          </a:p>
        </p:txBody>
      </p:sp>
      <p:sp>
        <p:nvSpPr>
          <p:cNvPr id="6" name="Plassholder for innhold 5">
            <a:extLst>
              <a:ext uri="{FF2B5EF4-FFF2-40B4-BE49-F238E27FC236}">
                <a16:creationId xmlns:a16="http://schemas.microsoft.com/office/drawing/2014/main" xmlns="" id="{578CDA98-E37F-4CB3-9884-D3F764CA2283}"/>
              </a:ext>
            </a:extLst>
          </p:cNvPr>
          <p:cNvSpPr>
            <a:spLocks noGrp="1"/>
          </p:cNvSpPr>
          <p:nvPr>
            <p:ph idx="1"/>
          </p:nvPr>
        </p:nvSpPr>
        <p:spPr/>
        <p:txBody>
          <a:bodyPr>
            <a:normAutofit/>
          </a:bodyPr>
          <a:lstStyle/>
          <a:p>
            <a:pPr marL="0" indent="0" fontAlgn="b">
              <a:buNone/>
            </a:pPr>
            <a:r>
              <a:rPr lang="nb-NO" dirty="0"/>
              <a:t>1. </a:t>
            </a:r>
            <a:r>
              <a:rPr lang="nb-NO" dirty="0" err="1"/>
              <a:t>Avkommersialisering</a:t>
            </a:r>
            <a:r>
              <a:rPr lang="nb-NO" dirty="0"/>
              <a:t> av driften av sykehjem etter hvert som kontraktene går ut.</a:t>
            </a:r>
          </a:p>
          <a:p>
            <a:pPr marL="0" indent="0" fontAlgn="b">
              <a:buNone/>
            </a:pPr>
            <a:r>
              <a:rPr lang="nb-NO" dirty="0"/>
              <a:t>2. Betydelig reduksjon av andelen kommersielle aktører i barnevernet, utvide det kommunale tilbudet og sikre at ideelle aktører får fortrinnsrett fremfor kommersielle aktører. </a:t>
            </a:r>
          </a:p>
          <a:p>
            <a:pPr marL="0" indent="0" fontAlgn="b">
              <a:buNone/>
            </a:pPr>
            <a:r>
              <a:rPr lang="nb-NO" dirty="0"/>
              <a:t>3. Oslo kommune skal selv dekke behovet for barnehager, gjerne i samarbeid med ideelle aktører. </a:t>
            </a:r>
          </a:p>
          <a:p>
            <a:pPr marL="0" indent="0" fontAlgn="b">
              <a:buNone/>
            </a:pPr>
            <a:r>
              <a:rPr lang="nb-NO" dirty="0"/>
              <a:t>4. De som jobber med å yte velferd på vegne av Oslo kommune skal ha likeverdige lønns- og pensjonsvilkår.</a:t>
            </a:r>
            <a:r>
              <a:rPr lang="nb-NO" dirty="0">
                <a:latin typeface="Georgia" pitchFamily="18" charset="0"/>
              </a:rPr>
              <a:t> </a:t>
            </a:r>
          </a:p>
          <a:p>
            <a:endParaRPr lang="nb-NO" dirty="0"/>
          </a:p>
        </p:txBody>
      </p:sp>
    </p:spTree>
    <p:extLst>
      <p:ext uri="{BB962C8B-B14F-4D97-AF65-F5344CB8AC3E}">
        <p14:creationId xmlns:p14="http://schemas.microsoft.com/office/powerpoint/2010/main" xmlns="" val="6195983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idx="4294967295"/>
          </p:nvPr>
        </p:nvSpPr>
        <p:spPr>
          <a:xfrm>
            <a:off x="268084" y="647539"/>
            <a:ext cx="8594215" cy="801472"/>
          </a:xfrm>
        </p:spPr>
        <p:txBody>
          <a:bodyPr/>
          <a:lstStyle/>
          <a:p>
            <a:r>
              <a:rPr lang="nb-NO" b="1" dirty="0"/>
              <a:t> 4 år til med rødgrønt styre i Oslo!</a:t>
            </a:r>
          </a:p>
        </p:txBody>
      </p:sp>
      <p:sp>
        <p:nvSpPr>
          <p:cNvPr id="7" name="TekstSylinder 6"/>
          <p:cNvSpPr txBox="1"/>
          <p:nvPr/>
        </p:nvSpPr>
        <p:spPr>
          <a:xfrm>
            <a:off x="4250107" y="1721530"/>
            <a:ext cx="7013008" cy="61247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8" tIns="45728" rIns="45728" bIns="45728" numCol="1" spcCol="38108" rtlCol="0" anchor="t">
            <a:spAutoFit/>
          </a:bodyPr>
          <a:lstStyle/>
          <a:p>
            <a:pPr>
              <a:buFont typeface="Arial" pitchFamily="34" charset="0"/>
              <a:buChar char="•"/>
            </a:pPr>
            <a:r>
              <a:rPr lang="nb-NO" sz="2800" dirty="0" smtClean="0"/>
              <a:t>Vår </a:t>
            </a:r>
            <a:r>
              <a:rPr lang="nb-NO" sz="2800" dirty="0"/>
              <a:t>kamp handler om å holde fast på et organisert arbeidsliv og stoppe sosial dumping. Sammen med fagbevegelsen skal vi vinne kampen for å bevare sterke felleskap og små forskjeller. </a:t>
            </a:r>
            <a:endParaRPr lang="nb-NO" sz="2800" dirty="0" smtClean="0"/>
          </a:p>
          <a:p>
            <a:pPr>
              <a:buFont typeface="Arial" pitchFamily="34" charset="0"/>
              <a:buChar char="•"/>
            </a:pPr>
            <a:r>
              <a:rPr lang="nb-NO" sz="2800" dirty="0" smtClean="0"/>
              <a:t> Vi vil velge felleskap, heller enn forskjeller. Solidaritet, heller enn grådighet. </a:t>
            </a:r>
            <a:r>
              <a:rPr lang="nb-NO" sz="2800" dirty="0" smtClean="0"/>
              <a:t/>
            </a:r>
            <a:br>
              <a:rPr lang="nb-NO" sz="2800" dirty="0" smtClean="0"/>
            </a:br>
            <a:r>
              <a:rPr lang="nb-NO" sz="2800" dirty="0" smtClean="0"/>
              <a:t>Politikk </a:t>
            </a:r>
            <a:r>
              <a:rPr lang="nb-NO" sz="2800" dirty="0" smtClean="0"/>
              <a:t>for arbeidsfolk, heller enn profitører. For de mange, ikke for de få</a:t>
            </a:r>
            <a:r>
              <a:rPr lang="nb-NO" sz="2800" dirty="0" smtClean="0"/>
              <a:t>.</a:t>
            </a:r>
          </a:p>
          <a:p>
            <a:pPr>
              <a:buFont typeface="Arial" pitchFamily="34" charset="0"/>
              <a:buChar char="•"/>
            </a:pPr>
            <a:r>
              <a:rPr lang="nb-NO" sz="2800" dirty="0" smtClean="0"/>
              <a:t> </a:t>
            </a:r>
            <a:r>
              <a:rPr lang="nb-NO" sz="2800" dirty="0" smtClean="0"/>
              <a:t>Og </a:t>
            </a:r>
            <a:r>
              <a:rPr lang="nb-NO" sz="2800" dirty="0" err="1" smtClean="0"/>
              <a:t>idag</a:t>
            </a:r>
            <a:r>
              <a:rPr lang="nb-NO" sz="2800" dirty="0" smtClean="0"/>
              <a:t> starter vi arbeidet med å vinne Oslo for fire nye år! </a:t>
            </a:r>
            <a:endParaRPr lang="nb-NO" sz="2800" dirty="0" smtClean="0"/>
          </a:p>
          <a:p>
            <a:pPr>
              <a:buFont typeface="Arial" pitchFamily="34" charset="0"/>
              <a:buChar char="•"/>
            </a:pPr>
            <a:endParaRPr lang="nb-NO" sz="2800" dirty="0" smtClean="0"/>
          </a:p>
          <a:p>
            <a:pPr>
              <a:buFont typeface="Arial" pitchFamily="34" charset="0"/>
              <a:buChar char="•"/>
            </a:pPr>
            <a:endParaRPr lang="nb-NO" sz="2800" dirty="0"/>
          </a:p>
          <a:p>
            <a:r>
              <a:rPr lang="nb-NO" sz="2800" b="1" dirty="0"/>
              <a:t> </a:t>
            </a:r>
            <a:endParaRPr lang="nb-NO" sz="2800" dirty="0">
              <a:latin typeface="Georgia" pitchFamily="18" charset="0"/>
            </a:endParaRPr>
          </a:p>
        </p:txBody>
      </p:sp>
      <p:pic>
        <p:nvPicPr>
          <p:cNvPr id="3" name="Bilde 2">
            <a:extLst>
              <a:ext uri="{FF2B5EF4-FFF2-40B4-BE49-F238E27FC236}">
                <a16:creationId xmlns:a16="http://schemas.microsoft.com/office/drawing/2014/main" xmlns="" id="{4405F9F7-4D64-4CF1-BFFD-21FF3D461401}"/>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5931" y="1823154"/>
            <a:ext cx="3501050" cy="4299663"/>
          </a:xfrm>
          <a:prstGeom prst="rect">
            <a:avLst/>
          </a:prstGeom>
        </p:spPr>
      </p:pic>
      <p:sp>
        <p:nvSpPr>
          <p:cNvPr id="4" name="Rektangel 3">
            <a:extLst>
              <a:ext uri="{FF2B5EF4-FFF2-40B4-BE49-F238E27FC236}">
                <a16:creationId xmlns:a16="http://schemas.microsoft.com/office/drawing/2014/main" xmlns="" id="{0B1D025F-B1AC-465E-B5E6-A733055576F2}"/>
              </a:ext>
            </a:extLst>
          </p:cNvPr>
          <p:cNvSpPr/>
          <p:nvPr/>
        </p:nvSpPr>
        <p:spPr>
          <a:xfrm>
            <a:off x="445930" y="6122818"/>
            <a:ext cx="3474933" cy="646481"/>
          </a:xfrm>
          <a:prstGeom prst="rect">
            <a:avLst/>
          </a:prstGeom>
        </p:spPr>
        <p:txBody>
          <a:bodyPr wrap="none" lIns="91458" tIns="45729" rIns="91458" bIns="45729">
            <a:spAutoFit/>
          </a:bodyPr>
          <a:lstStyle/>
          <a:p>
            <a:r>
              <a:rPr lang="nb-NO" dirty="0"/>
              <a:t>Får vi fire nye år ved makta, </a:t>
            </a:r>
            <a:br>
              <a:rPr lang="nb-NO" dirty="0"/>
            </a:br>
            <a:r>
              <a:rPr lang="nb-NO" dirty="0"/>
              <a:t>skal vi gjøre Oslos velferd profittfri.</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2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2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2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p:cNvSpPr>
            <a:spLocks noGrp="1"/>
          </p:cNvSpPr>
          <p:nvPr>
            <p:ph type="pic" sz="quarter" idx="4294967295"/>
          </p:nvPr>
        </p:nvSpPr>
        <p:spPr>
          <a:xfrm>
            <a:off x="1" y="0"/>
            <a:ext cx="12196893" cy="6860446"/>
          </a:xfrm>
        </p:spPr>
      </p:sp>
      <p:pic>
        <p:nvPicPr>
          <p:cNvPr id="2" name="Picture 1" descr="18955690198_314230c476_k.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4823" cy="6859588"/>
          </a:xfrm>
          <a:prstGeom prst="rect">
            <a:avLst/>
          </a:prstGeom>
        </p:spPr>
      </p:pic>
      <p:sp>
        <p:nvSpPr>
          <p:cNvPr id="3" name="Plassholder for tekst 2"/>
          <p:cNvSpPr>
            <a:spLocks noGrp="1"/>
          </p:cNvSpPr>
          <p:nvPr>
            <p:ph type="body" sz="quarter" idx="14"/>
          </p:nvPr>
        </p:nvSpPr>
        <p:spPr/>
        <p:txBody>
          <a:bodyPr/>
          <a:lstStyle/>
          <a:p>
            <a:endParaRPr lang="nb-NO"/>
          </a:p>
        </p:txBody>
      </p:sp>
      <p:sp>
        <p:nvSpPr>
          <p:cNvPr id="4" name="Plassholder for tekst 3"/>
          <p:cNvSpPr>
            <a:spLocks noGrp="1"/>
          </p:cNvSpPr>
          <p:nvPr>
            <p:ph type="body" sz="quarter" idx="4294967295"/>
          </p:nvPr>
        </p:nvSpPr>
        <p:spPr>
          <a:xfrm>
            <a:off x="8905012" y="647390"/>
            <a:ext cx="2654153" cy="802800"/>
          </a:xfrm>
        </p:spPr>
        <p:txBody>
          <a:bodyPr/>
          <a:lstStyle/>
          <a:p>
            <a:endParaRPr lang="nb-NO" dirty="0"/>
          </a:p>
        </p:txBody>
      </p:sp>
      <p:sp>
        <p:nvSpPr>
          <p:cNvPr id="5" name="Tittel 4"/>
          <p:cNvSpPr>
            <a:spLocks noGrp="1"/>
          </p:cNvSpPr>
          <p:nvPr>
            <p:ph type="title"/>
          </p:nvPr>
        </p:nvSpPr>
        <p:spPr/>
        <p:txBody>
          <a:bodyPr/>
          <a:lstStyle/>
          <a:p>
            <a:r>
              <a:rPr lang="nb-NO" dirty="0"/>
              <a:t>Spørsmål?</a:t>
            </a:r>
          </a:p>
        </p:txBody>
      </p:sp>
    </p:spTree>
    <p:extLst>
      <p:ext uri="{BB962C8B-B14F-4D97-AF65-F5344CB8AC3E}">
        <p14:creationId xmlns:p14="http://schemas.microsoft.com/office/powerpoint/2010/main" xmlns="" val="3476164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Hovedbudskap</a:t>
            </a:r>
          </a:p>
        </p:txBody>
      </p:sp>
      <p:sp>
        <p:nvSpPr>
          <p:cNvPr id="3" name="Plassholder for innhold 2"/>
          <p:cNvSpPr>
            <a:spLocks noGrp="1"/>
          </p:cNvSpPr>
          <p:nvPr>
            <p:ph idx="1"/>
          </p:nvPr>
        </p:nvSpPr>
        <p:spPr/>
        <p:txBody>
          <a:bodyPr>
            <a:normAutofit/>
          </a:bodyPr>
          <a:lstStyle/>
          <a:p>
            <a:r>
              <a:rPr lang="nb-NO" sz="3200" dirty="0"/>
              <a:t>De store og viktige oppgavene i samfunnet løser vi </a:t>
            </a:r>
            <a:r>
              <a:rPr lang="nb-NO" sz="3200" dirty="0" smtClean="0"/>
              <a:t>best</a:t>
            </a:r>
            <a:br>
              <a:rPr lang="nb-NO" sz="3200" dirty="0" smtClean="0"/>
            </a:br>
            <a:r>
              <a:rPr lang="nb-NO" sz="3200" dirty="0" smtClean="0"/>
              <a:t>i </a:t>
            </a:r>
            <a:r>
              <a:rPr lang="nb-NO" sz="3200" dirty="0"/>
              <a:t>fellesskapet mellom offentlige myndigheter og det sivile samfunnet. </a:t>
            </a:r>
          </a:p>
          <a:p>
            <a:r>
              <a:rPr lang="nb-NO" sz="3200" dirty="0"/>
              <a:t>Grunnleggende velferd er en samfunnsoppgave, </a:t>
            </a:r>
            <a:r>
              <a:rPr lang="nb-NO" sz="3200" dirty="0" smtClean="0"/>
              <a:t/>
            </a:r>
            <a:br>
              <a:rPr lang="nb-NO" sz="3200" dirty="0" smtClean="0"/>
            </a:br>
            <a:r>
              <a:rPr lang="nb-NO" sz="3200" dirty="0" smtClean="0"/>
              <a:t>ikke </a:t>
            </a:r>
            <a:r>
              <a:rPr lang="nb-NO" sz="3200" dirty="0"/>
              <a:t>noe vi kan sette ut til markedet</a:t>
            </a:r>
          </a:p>
          <a:p>
            <a:r>
              <a:rPr lang="nb-NO" sz="3200" dirty="0"/>
              <a:t>Hver krone vi bruker på velferd bør gå til velferd. </a:t>
            </a:r>
            <a:r>
              <a:rPr lang="nb-NO" sz="3200" dirty="0" smtClean="0"/>
              <a:t/>
            </a:r>
            <a:br>
              <a:rPr lang="nb-NO" sz="3200" dirty="0" smtClean="0"/>
            </a:br>
            <a:r>
              <a:rPr lang="nb-NO" sz="3200" dirty="0" smtClean="0"/>
              <a:t>Ikke </a:t>
            </a:r>
            <a:r>
              <a:rPr lang="nb-NO" sz="3200" dirty="0"/>
              <a:t>til profitt for eiere og investorer.</a:t>
            </a:r>
            <a:br>
              <a:rPr lang="nb-NO" sz="3200" dirty="0"/>
            </a:br>
            <a:endParaRPr lang="nb-NO" sz="3200" dirty="0"/>
          </a:p>
        </p:txBody>
      </p:sp>
    </p:spTree>
    <p:extLst>
      <p:ext uri="{BB962C8B-B14F-4D97-AF65-F5344CB8AC3E}">
        <p14:creationId xmlns:p14="http://schemas.microsoft.com/office/powerpoint/2010/main" xmlns="" val="10949318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normAutofit fontScale="90000"/>
          </a:bodyPr>
          <a:lstStyle/>
          <a:p>
            <a:r>
              <a:rPr lang="nb-NO" b="1" dirty="0"/>
              <a:t>Kampen om den norske velferdsmodellen</a:t>
            </a:r>
          </a:p>
        </p:txBody>
      </p:sp>
      <p:pic>
        <p:nvPicPr>
          <p:cNvPr id="5" name="Bilde 4">
            <a:extLst>
              <a:ext uri="{FF2B5EF4-FFF2-40B4-BE49-F238E27FC236}">
                <a16:creationId xmlns:a16="http://schemas.microsoft.com/office/drawing/2014/main" xmlns="" id="{B1F2BB2D-1178-465A-A5AE-B17E88696519}"/>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t="-2" b="8196"/>
          <a:stretch/>
        </p:blipFill>
        <p:spPr>
          <a:xfrm>
            <a:off x="3960928" y="1685290"/>
            <a:ext cx="2592888" cy="3987351"/>
          </a:xfrm>
          <a:prstGeom prst="rect">
            <a:avLst/>
          </a:prstGeom>
        </p:spPr>
      </p:pic>
      <p:pic>
        <p:nvPicPr>
          <p:cNvPr id="8" name="Picture 2">
            <a:extLst>
              <a:ext uri="{FF2B5EF4-FFF2-40B4-BE49-F238E27FC236}">
                <a16:creationId xmlns:a16="http://schemas.microsoft.com/office/drawing/2014/main" xmlns="" id="{10096E74-A7AC-4DEA-A2D1-259063C5BE40}"/>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4808" y="1685290"/>
            <a:ext cx="3110711" cy="39835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ekstSylinder 9">
            <a:extLst>
              <a:ext uri="{FF2B5EF4-FFF2-40B4-BE49-F238E27FC236}">
                <a16:creationId xmlns:a16="http://schemas.microsoft.com/office/drawing/2014/main" xmlns="" id="{BBD49A6D-BE3F-48C1-8371-93E0AE92B849}"/>
              </a:ext>
            </a:extLst>
          </p:cNvPr>
          <p:cNvSpPr txBox="1"/>
          <p:nvPr/>
        </p:nvSpPr>
        <p:spPr>
          <a:xfrm>
            <a:off x="6834157" y="5711926"/>
            <a:ext cx="3762697" cy="646481"/>
          </a:xfrm>
          <a:prstGeom prst="rect">
            <a:avLst/>
          </a:prstGeom>
          <a:noFill/>
        </p:spPr>
        <p:txBody>
          <a:bodyPr wrap="square" rtlCol="0">
            <a:spAutoFit/>
          </a:bodyPr>
          <a:lstStyle/>
          <a:p>
            <a:r>
              <a:rPr lang="nb-NO" sz="1200" i="1" dirty="0">
                <a:latin typeface="Georgia" panose="02040502050405020303" pitchFamily="18" charset="0"/>
              </a:rPr>
              <a:t>«Den norske modellen står i veien for fornuften og de gode løsningene. Ja, den står i veien for det norske folk!» </a:t>
            </a:r>
          </a:p>
        </p:txBody>
      </p:sp>
      <p:sp>
        <p:nvSpPr>
          <p:cNvPr id="12" name="TekstSylinder 11">
            <a:extLst>
              <a:ext uri="{FF2B5EF4-FFF2-40B4-BE49-F238E27FC236}">
                <a16:creationId xmlns:a16="http://schemas.microsoft.com/office/drawing/2014/main" xmlns="" id="{9DBEF90E-3F22-4574-9C09-96ECEDBD33E9}"/>
              </a:ext>
            </a:extLst>
          </p:cNvPr>
          <p:cNvSpPr txBox="1"/>
          <p:nvPr/>
        </p:nvSpPr>
        <p:spPr>
          <a:xfrm>
            <a:off x="3960927" y="5801400"/>
            <a:ext cx="3762697" cy="461772"/>
          </a:xfrm>
          <a:prstGeom prst="rect">
            <a:avLst/>
          </a:prstGeom>
          <a:noFill/>
        </p:spPr>
        <p:txBody>
          <a:bodyPr wrap="square" rtlCol="0">
            <a:spAutoFit/>
          </a:bodyPr>
          <a:lstStyle/>
          <a:p>
            <a:r>
              <a:rPr lang="nb-NO" sz="1200" i="1" dirty="0">
                <a:latin typeface="Georgia" panose="02040502050405020303" pitchFamily="18" charset="0"/>
              </a:rPr>
              <a:t>Et flertall av studentene i USA er mer</a:t>
            </a:r>
            <a:br>
              <a:rPr lang="nb-NO" sz="1200" i="1" dirty="0">
                <a:latin typeface="Georgia" panose="02040502050405020303" pitchFamily="18" charset="0"/>
              </a:rPr>
            </a:br>
            <a:r>
              <a:rPr lang="nb-NO" sz="1200" i="1" dirty="0">
                <a:latin typeface="Georgia" panose="02040502050405020303" pitchFamily="18" charset="0"/>
              </a:rPr>
              <a:t>kritisk til kapitalismen enn sosialismen!</a:t>
            </a:r>
          </a:p>
        </p:txBody>
      </p:sp>
      <p:sp>
        <p:nvSpPr>
          <p:cNvPr id="13" name="TekstSylinder 12">
            <a:extLst>
              <a:ext uri="{FF2B5EF4-FFF2-40B4-BE49-F238E27FC236}">
                <a16:creationId xmlns:a16="http://schemas.microsoft.com/office/drawing/2014/main" xmlns="" id="{2F0F0D77-853C-4D4B-9DF4-FA5FF380A2D2}"/>
              </a:ext>
            </a:extLst>
          </p:cNvPr>
          <p:cNvSpPr txBox="1"/>
          <p:nvPr/>
        </p:nvSpPr>
        <p:spPr>
          <a:xfrm>
            <a:off x="394807" y="5804280"/>
            <a:ext cx="3762697" cy="461772"/>
          </a:xfrm>
          <a:prstGeom prst="rect">
            <a:avLst/>
          </a:prstGeom>
          <a:noFill/>
        </p:spPr>
        <p:txBody>
          <a:bodyPr wrap="square" rtlCol="0">
            <a:spAutoFit/>
          </a:bodyPr>
          <a:lstStyle/>
          <a:p>
            <a:r>
              <a:rPr lang="nb-NO" sz="1200" i="1" dirty="0">
                <a:latin typeface="Georgia" panose="02040502050405020303" pitchFamily="18" charset="0"/>
              </a:rPr>
              <a:t>Economist skrøt av den nordiske modellen –</a:t>
            </a:r>
            <a:br>
              <a:rPr lang="nb-NO" sz="1200" i="1" dirty="0">
                <a:latin typeface="Georgia" panose="02040502050405020303" pitchFamily="18" charset="0"/>
              </a:rPr>
            </a:br>
            <a:r>
              <a:rPr lang="nb-NO" sz="1200" i="1" dirty="0">
                <a:latin typeface="Georgia" panose="02040502050405020303" pitchFamily="18" charset="0"/>
              </a:rPr>
              <a:t>men «glemte» organisert arbeidsliv</a:t>
            </a:r>
          </a:p>
        </p:txBody>
      </p:sp>
      <p:pic>
        <p:nvPicPr>
          <p:cNvPr id="4" name="Bilde 3">
            <a:extLst>
              <a:ext uri="{FF2B5EF4-FFF2-40B4-BE49-F238E27FC236}">
                <a16:creationId xmlns:a16="http://schemas.microsoft.com/office/drawing/2014/main" xmlns="" id="{EE795FBE-F02E-4E78-BF5D-6761F90D9E20}"/>
              </a:ext>
            </a:extLst>
          </p:cNvPr>
          <p:cNvPicPr>
            <a:picLocks noChangeAspect="1"/>
          </p:cNvPicPr>
          <p:nvPr/>
        </p:nvPicPr>
        <p:blipFill>
          <a:blip r:embed="rId5" cstate="print"/>
          <a:stretch>
            <a:fillRect/>
          </a:stretch>
        </p:blipFill>
        <p:spPr>
          <a:xfrm>
            <a:off x="6834157" y="1797584"/>
            <a:ext cx="3762697" cy="3801110"/>
          </a:xfrm>
          <a:prstGeom prst="rect">
            <a:avLst/>
          </a:prstGeom>
        </p:spPr>
      </p:pic>
    </p:spTree>
    <p:extLst>
      <p:ext uri="{BB962C8B-B14F-4D97-AF65-F5344CB8AC3E}">
        <p14:creationId xmlns:p14="http://schemas.microsoft.com/office/powerpoint/2010/main" xmlns="" val="2110422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xmlns="" id="{53FAE21B-3A02-45F5-8005-30470B31EC66}"/>
              </a:ext>
            </a:extLst>
          </p:cNvPr>
          <p:cNvSpPr>
            <a:spLocks noGrp="1"/>
          </p:cNvSpPr>
          <p:nvPr>
            <p:ph type="title"/>
          </p:nvPr>
        </p:nvSpPr>
        <p:spPr/>
        <p:txBody>
          <a:bodyPr/>
          <a:lstStyle/>
          <a:p>
            <a:r>
              <a:rPr lang="nb-NO" b="1" dirty="0"/>
              <a:t>Noen viktige begreper</a:t>
            </a:r>
          </a:p>
        </p:txBody>
      </p:sp>
      <p:sp>
        <p:nvSpPr>
          <p:cNvPr id="6" name="Plassholder for innhold 5">
            <a:extLst>
              <a:ext uri="{FF2B5EF4-FFF2-40B4-BE49-F238E27FC236}">
                <a16:creationId xmlns:a16="http://schemas.microsoft.com/office/drawing/2014/main" xmlns="" id="{76828E14-5386-4F93-A19B-4CE4C89C621B}"/>
              </a:ext>
            </a:extLst>
          </p:cNvPr>
          <p:cNvSpPr>
            <a:spLocks noGrp="1"/>
          </p:cNvSpPr>
          <p:nvPr>
            <p:ph idx="1"/>
          </p:nvPr>
        </p:nvSpPr>
        <p:spPr>
          <a:xfrm>
            <a:off x="666302" y="1666238"/>
            <a:ext cx="9598323" cy="4789153"/>
          </a:xfrm>
        </p:spPr>
        <p:txBody>
          <a:bodyPr>
            <a:noAutofit/>
          </a:bodyPr>
          <a:lstStyle/>
          <a:p>
            <a:r>
              <a:rPr lang="nb-NO" b="1" dirty="0"/>
              <a:t>Velferd</a:t>
            </a:r>
            <a:r>
              <a:rPr lang="nb-NO" dirty="0"/>
              <a:t> – Utdanning, helse, omsorg og sosiale tjenester</a:t>
            </a:r>
          </a:p>
          <a:p>
            <a:r>
              <a:rPr lang="nb-NO" b="1" dirty="0"/>
              <a:t>Profitt</a:t>
            </a:r>
            <a:r>
              <a:rPr lang="nb-NO" dirty="0"/>
              <a:t> – alle former for inntekt fra kapital (utbytte, renter, salgsgevinst, konsernbidrag mfl.)</a:t>
            </a:r>
          </a:p>
          <a:p>
            <a:r>
              <a:rPr lang="nb-NO" b="1" dirty="0"/>
              <a:t>Utbytte</a:t>
            </a:r>
            <a:r>
              <a:rPr lang="nb-NO" dirty="0"/>
              <a:t> – utbetaling av overskudd til aksjeeiere</a:t>
            </a:r>
          </a:p>
          <a:p>
            <a:r>
              <a:rPr lang="nb-NO" b="1" dirty="0"/>
              <a:t>Kommersielt selskap</a:t>
            </a:r>
            <a:r>
              <a:rPr lang="nb-NO" dirty="0"/>
              <a:t> – et </a:t>
            </a:r>
            <a:r>
              <a:rPr lang="nb-NO" dirty="0" smtClean="0"/>
              <a:t>privat selskap med profitt </a:t>
            </a:r>
            <a:r>
              <a:rPr lang="nb-NO" dirty="0"/>
              <a:t>som </a:t>
            </a:r>
            <a:r>
              <a:rPr lang="nb-NO" dirty="0" smtClean="0"/>
              <a:t>formål</a:t>
            </a:r>
            <a:endParaRPr lang="nb-NO" dirty="0"/>
          </a:p>
          <a:p>
            <a:r>
              <a:rPr lang="nb-NO" b="1" dirty="0"/>
              <a:t>Ideell aktør</a:t>
            </a:r>
            <a:r>
              <a:rPr lang="nb-NO" dirty="0"/>
              <a:t> – </a:t>
            </a:r>
            <a:r>
              <a:rPr lang="nb-NO" dirty="0" smtClean="0"/>
              <a:t>en privat </a:t>
            </a:r>
            <a:r>
              <a:rPr lang="nb-NO" dirty="0"/>
              <a:t>stiftelse, forening eller et selskap som </a:t>
            </a:r>
            <a:r>
              <a:rPr lang="nb-NO" dirty="0" smtClean="0"/>
              <a:t/>
            </a:r>
            <a:br>
              <a:rPr lang="nb-NO" dirty="0" smtClean="0"/>
            </a:br>
            <a:r>
              <a:rPr lang="nb-NO" dirty="0" smtClean="0"/>
              <a:t>verken </a:t>
            </a:r>
            <a:r>
              <a:rPr lang="nb-NO" dirty="0"/>
              <a:t>ønsker eller kan ta ut profitt</a:t>
            </a:r>
          </a:p>
          <a:p>
            <a:r>
              <a:rPr lang="nb-NO" b="1" dirty="0" smtClean="0"/>
              <a:t>Sivilsamfunnet</a:t>
            </a:r>
            <a:r>
              <a:rPr lang="nb-NO" dirty="0" smtClean="0"/>
              <a:t> </a:t>
            </a:r>
            <a:r>
              <a:rPr lang="nb-NO" dirty="0"/>
              <a:t>– den delen av samfunnet som ikke er en del av offentlige myndigheter eller næringslivet: Ideelle og frivillige organisasjoner, trossamfunn, foreninger </a:t>
            </a:r>
            <a:r>
              <a:rPr lang="nb-NO" dirty="0" smtClean="0"/>
              <a:t>mm.</a:t>
            </a:r>
          </a:p>
        </p:txBody>
      </p:sp>
      <p:sp>
        <p:nvSpPr>
          <p:cNvPr id="4" name="TekstSylinder 3"/>
          <p:cNvSpPr txBox="1"/>
          <p:nvPr/>
        </p:nvSpPr>
        <p:spPr>
          <a:xfrm>
            <a:off x="10325432" y="3261814"/>
            <a:ext cx="1869743" cy="1200329"/>
          </a:xfrm>
          <a:prstGeom prst="rect">
            <a:avLst/>
          </a:prstGeom>
          <a:noFill/>
          <a:ln>
            <a:solidFill>
              <a:schemeClr val="accent1"/>
            </a:solidFill>
          </a:ln>
        </p:spPr>
        <p:txBody>
          <a:bodyPr wrap="square" rtlCol="0">
            <a:spAutoFit/>
          </a:bodyPr>
          <a:lstStyle/>
          <a:p>
            <a:r>
              <a:rPr lang="nb-NO" sz="2400" b="1" dirty="0" smtClean="0"/>
              <a:t>Se </a:t>
            </a:r>
            <a:r>
              <a:rPr lang="nb-NO" sz="2400" b="1" dirty="0" err="1" smtClean="0"/>
              <a:t>faktaark</a:t>
            </a:r>
            <a:r>
              <a:rPr lang="nb-NO" sz="2400" b="1" dirty="0" smtClean="0"/>
              <a:t> for mer informasjon</a:t>
            </a:r>
            <a:endParaRPr lang="nb-NO" sz="2400" b="1" dirty="0"/>
          </a:p>
        </p:txBody>
      </p:sp>
    </p:spTree>
    <p:extLst>
      <p:ext uri="{BB962C8B-B14F-4D97-AF65-F5344CB8AC3E}">
        <p14:creationId xmlns:p14="http://schemas.microsoft.com/office/powerpoint/2010/main" xmlns="" val="24964182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p:sp>
      <p:pic>
        <p:nvPicPr>
          <p:cNvPr id="3" name="Picture 2" descr="18955653570_83b95da5fc_l.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000" y="2044700"/>
            <a:ext cx="4178300" cy="4178300"/>
          </a:xfrm>
          <a:prstGeom prst="rect">
            <a:avLst/>
          </a:prstGeom>
        </p:spPr>
      </p:pic>
      <p:sp>
        <p:nvSpPr>
          <p:cNvPr id="2" name="Tittel 1"/>
          <p:cNvSpPr>
            <a:spLocks noGrp="1"/>
          </p:cNvSpPr>
          <p:nvPr>
            <p:ph type="title"/>
          </p:nvPr>
        </p:nvSpPr>
        <p:spPr/>
        <p:txBody>
          <a:bodyPr/>
          <a:lstStyle/>
          <a:p>
            <a:r>
              <a:rPr lang="nb-NO" b="1" dirty="0"/>
              <a:t>Problemet</a:t>
            </a:r>
          </a:p>
        </p:txBody>
      </p:sp>
      <p:sp>
        <p:nvSpPr>
          <p:cNvPr id="4" name="Plassholder for tekst 3"/>
          <p:cNvSpPr>
            <a:spLocks noGrp="1"/>
          </p:cNvSpPr>
          <p:nvPr>
            <p:ph type="body" sz="quarter" idx="14"/>
          </p:nvPr>
        </p:nvSpPr>
        <p:spPr/>
        <p:txBody>
          <a:bodyPr/>
          <a:lstStyle/>
          <a:p>
            <a:r>
              <a:rPr lang="nb-NO" dirty="0"/>
              <a:t>Profittkrav er i strid med hovedformålet: gode tjenester på solidarisk grunnlag</a:t>
            </a:r>
          </a:p>
          <a:p>
            <a:r>
              <a:rPr lang="nb-NO" dirty="0"/>
              <a:t>Profittkrav legger press på lønns- og arbeidsvilkår </a:t>
            </a:r>
          </a:p>
          <a:p>
            <a:r>
              <a:rPr lang="nb-NO" dirty="0"/>
              <a:t>Skjerper </a:t>
            </a:r>
            <a:r>
              <a:rPr lang="nb-NO" dirty="0" smtClean="0"/>
              <a:t>lønnsforskjellene </a:t>
            </a:r>
            <a:r>
              <a:rPr lang="nb-NO" dirty="0"/>
              <a:t>mellom menn og kvinner.</a:t>
            </a:r>
          </a:p>
        </p:txBody>
      </p:sp>
    </p:spTree>
    <p:extLst>
      <p:ext uri="{BB962C8B-B14F-4D97-AF65-F5344CB8AC3E}">
        <p14:creationId xmlns:p14="http://schemas.microsoft.com/office/powerpoint/2010/main" xmlns="" val="1512145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D277AD2F-2F3E-469D-837E-78FA4659222A}"/>
              </a:ext>
            </a:extLst>
          </p:cNvPr>
          <p:cNvSpPr>
            <a:spLocks noGrp="1"/>
          </p:cNvSpPr>
          <p:nvPr>
            <p:ph type="title"/>
          </p:nvPr>
        </p:nvSpPr>
        <p:spPr/>
        <p:txBody>
          <a:bodyPr>
            <a:normAutofit fontScale="90000"/>
          </a:bodyPr>
          <a:lstStyle/>
          <a:p>
            <a:r>
              <a:rPr lang="nb-NO" dirty="0"/>
              <a:t>Lønnsforskjeller</a:t>
            </a:r>
            <a:br>
              <a:rPr lang="nb-NO" dirty="0"/>
            </a:br>
            <a:r>
              <a:rPr lang="nb-NO" sz="2200" dirty="0"/>
              <a:t>- Tariffestet minstelønn gitt 10 års ansiennitet og vanlig turnus</a:t>
            </a:r>
            <a:endParaRPr lang="nb-NO" dirty="0"/>
          </a:p>
        </p:txBody>
      </p:sp>
      <p:sp>
        <p:nvSpPr>
          <p:cNvPr id="3" name="Plassholder for bilde 2">
            <a:extLst>
              <a:ext uri="{FF2B5EF4-FFF2-40B4-BE49-F238E27FC236}">
                <a16:creationId xmlns:a16="http://schemas.microsoft.com/office/drawing/2014/main" xmlns="" id="{6D04C2BD-AE4E-48C3-8E66-B8886EACBBDC}"/>
              </a:ext>
            </a:extLst>
          </p:cNvPr>
          <p:cNvSpPr>
            <a:spLocks noGrp="1"/>
          </p:cNvSpPr>
          <p:nvPr>
            <p:ph type="pic" sz="quarter" idx="13"/>
          </p:nvPr>
        </p:nvSpPr>
        <p:spPr/>
      </p:sp>
      <p:sp>
        <p:nvSpPr>
          <p:cNvPr id="4" name="Plassholder for tekst 3">
            <a:extLst>
              <a:ext uri="{FF2B5EF4-FFF2-40B4-BE49-F238E27FC236}">
                <a16:creationId xmlns:a16="http://schemas.microsoft.com/office/drawing/2014/main" xmlns="" id="{610D6E86-7D8A-4D0B-90C7-AEF023695E3C}"/>
              </a:ext>
            </a:extLst>
          </p:cNvPr>
          <p:cNvSpPr>
            <a:spLocks noGrp="1"/>
          </p:cNvSpPr>
          <p:nvPr>
            <p:ph type="body" sz="quarter" idx="14"/>
          </p:nvPr>
        </p:nvSpPr>
        <p:spPr/>
        <p:txBody>
          <a:bodyPr/>
          <a:lstStyle/>
          <a:p>
            <a:endParaRPr lang="nb-NO" dirty="0"/>
          </a:p>
        </p:txBody>
      </p:sp>
      <p:graphicFrame>
        <p:nvGraphicFramePr>
          <p:cNvPr id="5" name="Tabell 4">
            <a:extLst>
              <a:ext uri="{FF2B5EF4-FFF2-40B4-BE49-F238E27FC236}">
                <a16:creationId xmlns:a16="http://schemas.microsoft.com/office/drawing/2014/main" xmlns="" id="{5F7AC844-C463-475D-8C03-ED2B46FF9480}"/>
              </a:ext>
            </a:extLst>
          </p:cNvPr>
          <p:cNvGraphicFramePr>
            <a:graphicFrameLocks noGrp="1"/>
          </p:cNvGraphicFramePr>
          <p:nvPr>
            <p:extLst>
              <p:ext uri="{D42A27DB-BD31-4B8C-83A1-F6EECF244321}">
                <p14:modId xmlns:p14="http://schemas.microsoft.com/office/powerpoint/2010/main" xmlns="" val="698936914"/>
              </p:ext>
            </p:extLst>
          </p:nvPr>
        </p:nvGraphicFramePr>
        <p:xfrm>
          <a:off x="666302" y="1844843"/>
          <a:ext cx="9576582" cy="4385376"/>
        </p:xfrm>
        <a:graphic>
          <a:graphicData uri="http://schemas.openxmlformats.org/drawingml/2006/table">
            <a:tbl>
              <a:tblPr firstRow="1" firstCol="1" bandRow="1">
                <a:tableStyleId>{5C22544A-7EE6-4342-B048-85BDC9FD1C3A}</a:tableStyleId>
              </a:tblPr>
              <a:tblGrid>
                <a:gridCol w="2242496">
                  <a:extLst>
                    <a:ext uri="{9D8B030D-6E8A-4147-A177-3AD203B41FA5}">
                      <a16:colId xmlns:a16="http://schemas.microsoft.com/office/drawing/2014/main" xmlns="" val="2173625348"/>
                    </a:ext>
                  </a:extLst>
                </a:gridCol>
                <a:gridCol w="2695858">
                  <a:extLst>
                    <a:ext uri="{9D8B030D-6E8A-4147-A177-3AD203B41FA5}">
                      <a16:colId xmlns:a16="http://schemas.microsoft.com/office/drawing/2014/main" xmlns="" val="1599673178"/>
                    </a:ext>
                  </a:extLst>
                </a:gridCol>
                <a:gridCol w="2243554">
                  <a:extLst>
                    <a:ext uri="{9D8B030D-6E8A-4147-A177-3AD203B41FA5}">
                      <a16:colId xmlns:a16="http://schemas.microsoft.com/office/drawing/2014/main" xmlns="" val="470920790"/>
                    </a:ext>
                  </a:extLst>
                </a:gridCol>
                <a:gridCol w="2394674">
                  <a:extLst>
                    <a:ext uri="{9D8B030D-6E8A-4147-A177-3AD203B41FA5}">
                      <a16:colId xmlns:a16="http://schemas.microsoft.com/office/drawing/2014/main" xmlns="" val="3908977907"/>
                    </a:ext>
                  </a:extLst>
                </a:gridCol>
              </a:tblGrid>
              <a:tr h="1030493">
                <a:tc>
                  <a:txBody>
                    <a:bodyPr/>
                    <a:lstStyle/>
                    <a:p>
                      <a:pPr>
                        <a:lnSpc>
                          <a:spcPct val="130000"/>
                        </a:lnSpc>
                        <a:spcAft>
                          <a:spcPts val="0"/>
                        </a:spcAft>
                      </a:pPr>
                      <a:r>
                        <a:rPr lang="nb-NO" sz="2000" dirty="0">
                          <a:effectLst/>
                        </a:rPr>
                        <a:t> </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30000"/>
                        </a:lnSpc>
                        <a:spcAft>
                          <a:spcPts val="0"/>
                        </a:spcAft>
                      </a:pPr>
                      <a:r>
                        <a:rPr lang="nb-NO" sz="1600" dirty="0">
                          <a:effectLst/>
                        </a:rPr>
                        <a:t>Uten formalkompetanse</a:t>
                      </a:r>
                      <a:endParaRPr lang="nb-N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30000"/>
                        </a:lnSpc>
                        <a:spcAft>
                          <a:spcPts val="0"/>
                        </a:spcAft>
                      </a:pPr>
                      <a:r>
                        <a:rPr lang="nb-NO" sz="1600" dirty="0">
                          <a:effectLst/>
                        </a:rPr>
                        <a:t>Fagarbeider</a:t>
                      </a:r>
                      <a:endParaRPr lang="nb-N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30000"/>
                        </a:lnSpc>
                        <a:spcAft>
                          <a:spcPts val="0"/>
                        </a:spcAft>
                      </a:pPr>
                      <a:r>
                        <a:rPr lang="nb-NO" sz="1600" dirty="0">
                          <a:effectLst/>
                        </a:rPr>
                        <a:t>Sykepleier</a:t>
                      </a:r>
                      <a:endParaRPr lang="nb-N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3204811"/>
                  </a:ext>
                </a:extLst>
              </a:tr>
              <a:tr h="479269">
                <a:tc>
                  <a:txBody>
                    <a:bodyPr/>
                    <a:lstStyle/>
                    <a:p>
                      <a:pPr>
                        <a:lnSpc>
                          <a:spcPct val="130000"/>
                        </a:lnSpc>
                        <a:spcAft>
                          <a:spcPts val="0"/>
                        </a:spcAft>
                      </a:pPr>
                      <a:r>
                        <a:rPr lang="nb-NO" sz="1600" dirty="0">
                          <a:effectLst/>
                        </a:rPr>
                        <a:t>Oslo kommune (O)</a:t>
                      </a:r>
                      <a:endParaRPr lang="nb-N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30000"/>
                        </a:lnSpc>
                        <a:spcAft>
                          <a:spcPts val="0"/>
                        </a:spcAft>
                      </a:pPr>
                      <a:r>
                        <a:rPr lang="nb-NO" sz="1600" dirty="0">
                          <a:effectLst/>
                        </a:rPr>
                        <a:t>353 550</a:t>
                      </a:r>
                      <a:endParaRPr lang="nb-N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30000"/>
                        </a:lnSpc>
                        <a:spcAft>
                          <a:spcPts val="0"/>
                        </a:spcAft>
                      </a:pPr>
                      <a:r>
                        <a:rPr lang="nb-NO" sz="1600" dirty="0">
                          <a:effectLst/>
                        </a:rPr>
                        <a:t>406 350</a:t>
                      </a:r>
                      <a:endParaRPr lang="nb-N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30000"/>
                        </a:lnSpc>
                        <a:spcAft>
                          <a:spcPts val="0"/>
                        </a:spcAft>
                      </a:pPr>
                      <a:r>
                        <a:rPr lang="nb-NO" sz="1600" dirty="0">
                          <a:effectLst/>
                        </a:rPr>
                        <a:t>457 200*</a:t>
                      </a:r>
                      <a:endParaRPr lang="nb-N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43284005"/>
                  </a:ext>
                </a:extLst>
              </a:tr>
              <a:tr h="479269">
                <a:tc>
                  <a:txBody>
                    <a:bodyPr/>
                    <a:lstStyle/>
                    <a:p>
                      <a:pPr>
                        <a:lnSpc>
                          <a:spcPct val="130000"/>
                        </a:lnSpc>
                        <a:spcAft>
                          <a:spcPts val="0"/>
                        </a:spcAft>
                      </a:pPr>
                      <a:r>
                        <a:rPr lang="nb-NO" sz="1600" dirty="0">
                          <a:effectLst/>
                        </a:rPr>
                        <a:t>KS (O)</a:t>
                      </a:r>
                      <a:endParaRPr lang="nb-N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30000"/>
                        </a:lnSpc>
                        <a:spcAft>
                          <a:spcPts val="0"/>
                        </a:spcAft>
                      </a:pPr>
                      <a:r>
                        <a:rPr lang="nb-NO" sz="1600" dirty="0">
                          <a:effectLst/>
                        </a:rPr>
                        <a:t>359 200</a:t>
                      </a:r>
                      <a:endParaRPr lang="nb-N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30000"/>
                        </a:lnSpc>
                        <a:spcAft>
                          <a:spcPts val="0"/>
                        </a:spcAft>
                      </a:pPr>
                      <a:r>
                        <a:rPr lang="nb-NO" sz="1600">
                          <a:effectLst/>
                        </a:rPr>
                        <a:t>402 300</a:t>
                      </a:r>
                      <a:endParaRPr lang="nb-N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30000"/>
                        </a:lnSpc>
                        <a:spcAft>
                          <a:spcPts val="0"/>
                        </a:spcAft>
                      </a:pPr>
                      <a:r>
                        <a:rPr lang="nb-NO" sz="1600" dirty="0">
                          <a:effectLst/>
                        </a:rPr>
                        <a:t>446 800*</a:t>
                      </a:r>
                      <a:endParaRPr lang="nb-N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585938752"/>
                  </a:ext>
                </a:extLst>
              </a:tr>
              <a:tr h="479269">
                <a:tc>
                  <a:txBody>
                    <a:bodyPr/>
                    <a:lstStyle/>
                    <a:p>
                      <a:pPr>
                        <a:lnSpc>
                          <a:spcPct val="130000"/>
                        </a:lnSpc>
                        <a:spcAft>
                          <a:spcPts val="0"/>
                        </a:spcAft>
                      </a:pPr>
                      <a:r>
                        <a:rPr lang="nb-NO" sz="1600" dirty="0">
                          <a:effectLst/>
                        </a:rPr>
                        <a:t>Virke (I)</a:t>
                      </a:r>
                      <a:endParaRPr lang="nb-N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30000"/>
                        </a:lnSpc>
                        <a:spcAft>
                          <a:spcPts val="0"/>
                        </a:spcAft>
                      </a:pPr>
                      <a:r>
                        <a:rPr lang="nb-NO" sz="1600" dirty="0">
                          <a:effectLst/>
                        </a:rPr>
                        <a:t>359 200</a:t>
                      </a:r>
                      <a:endParaRPr lang="nb-N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30000"/>
                        </a:lnSpc>
                        <a:spcAft>
                          <a:spcPts val="0"/>
                        </a:spcAft>
                      </a:pPr>
                      <a:r>
                        <a:rPr lang="nb-NO" sz="1600">
                          <a:effectLst/>
                        </a:rPr>
                        <a:t>402 300</a:t>
                      </a:r>
                      <a:endParaRPr lang="nb-N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30000"/>
                        </a:lnSpc>
                        <a:spcAft>
                          <a:spcPts val="0"/>
                        </a:spcAft>
                      </a:pPr>
                      <a:r>
                        <a:rPr lang="nb-NO" sz="1600">
                          <a:effectLst/>
                        </a:rPr>
                        <a:t>446 800</a:t>
                      </a:r>
                      <a:endParaRPr lang="nb-N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58187423"/>
                  </a:ext>
                </a:extLst>
              </a:tr>
              <a:tr h="479269">
                <a:tc>
                  <a:txBody>
                    <a:bodyPr/>
                    <a:lstStyle/>
                    <a:p>
                      <a:pPr>
                        <a:lnSpc>
                          <a:spcPct val="130000"/>
                        </a:lnSpc>
                        <a:spcAft>
                          <a:spcPts val="0"/>
                        </a:spcAft>
                      </a:pPr>
                      <a:r>
                        <a:rPr lang="nb-NO" sz="1600" dirty="0">
                          <a:effectLst/>
                        </a:rPr>
                        <a:t>Lovisenberg (I)</a:t>
                      </a:r>
                      <a:endParaRPr lang="nb-N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30000"/>
                        </a:lnSpc>
                        <a:spcAft>
                          <a:spcPts val="0"/>
                        </a:spcAft>
                      </a:pPr>
                      <a:r>
                        <a:rPr lang="nb-NO" sz="1600" dirty="0">
                          <a:effectLst/>
                        </a:rPr>
                        <a:t>363 085</a:t>
                      </a:r>
                      <a:endParaRPr lang="nb-N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30000"/>
                        </a:lnSpc>
                        <a:spcAft>
                          <a:spcPts val="0"/>
                        </a:spcAft>
                      </a:pPr>
                      <a:r>
                        <a:rPr lang="nb-NO" sz="1600" dirty="0">
                          <a:effectLst/>
                        </a:rPr>
                        <a:t>405 839</a:t>
                      </a:r>
                      <a:endParaRPr lang="nb-N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30000"/>
                        </a:lnSpc>
                        <a:spcAft>
                          <a:spcPts val="0"/>
                        </a:spcAft>
                      </a:pPr>
                      <a:r>
                        <a:rPr lang="nb-NO" sz="1600">
                          <a:effectLst/>
                        </a:rPr>
                        <a:t>448 972</a:t>
                      </a:r>
                      <a:endParaRPr lang="nb-N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306883929"/>
                  </a:ext>
                </a:extLst>
              </a:tr>
              <a:tr h="479269">
                <a:tc>
                  <a:txBody>
                    <a:bodyPr/>
                    <a:lstStyle/>
                    <a:p>
                      <a:pPr>
                        <a:lnSpc>
                          <a:spcPct val="130000"/>
                        </a:lnSpc>
                        <a:spcAft>
                          <a:spcPts val="0"/>
                        </a:spcAft>
                      </a:pPr>
                      <a:r>
                        <a:rPr lang="nb-NO" sz="1600" dirty="0">
                          <a:effectLst/>
                        </a:rPr>
                        <a:t>NHO (K)</a:t>
                      </a:r>
                      <a:endParaRPr lang="nb-N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30000"/>
                        </a:lnSpc>
                        <a:spcAft>
                          <a:spcPts val="0"/>
                        </a:spcAft>
                      </a:pPr>
                      <a:r>
                        <a:rPr lang="nb-NO" sz="1600">
                          <a:effectLst/>
                        </a:rPr>
                        <a:t>303 849</a:t>
                      </a:r>
                      <a:endParaRPr lang="nb-N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30000"/>
                        </a:lnSpc>
                        <a:spcAft>
                          <a:spcPts val="0"/>
                        </a:spcAft>
                      </a:pPr>
                      <a:r>
                        <a:rPr lang="nb-NO" sz="1600" dirty="0">
                          <a:effectLst/>
                        </a:rPr>
                        <a:t>329 278</a:t>
                      </a:r>
                      <a:endParaRPr lang="nb-N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30000"/>
                        </a:lnSpc>
                        <a:spcAft>
                          <a:spcPts val="0"/>
                        </a:spcAft>
                      </a:pPr>
                      <a:r>
                        <a:rPr lang="nb-NO" sz="1600" dirty="0">
                          <a:effectLst/>
                        </a:rPr>
                        <a:t>413 510</a:t>
                      </a:r>
                      <a:endParaRPr lang="nb-N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508121298"/>
                  </a:ext>
                </a:extLst>
              </a:tr>
              <a:tr h="479269">
                <a:tc>
                  <a:txBody>
                    <a:bodyPr/>
                    <a:lstStyle/>
                    <a:p>
                      <a:pPr>
                        <a:lnSpc>
                          <a:spcPct val="130000"/>
                        </a:lnSpc>
                        <a:spcAft>
                          <a:spcPts val="0"/>
                        </a:spcAft>
                      </a:pPr>
                      <a:r>
                        <a:rPr lang="nb-NO" sz="1600" dirty="0">
                          <a:effectLst/>
                        </a:rPr>
                        <a:t>Norlandia (K)</a:t>
                      </a:r>
                      <a:endParaRPr lang="nb-N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30000"/>
                        </a:lnSpc>
                        <a:spcAft>
                          <a:spcPts val="0"/>
                        </a:spcAft>
                      </a:pPr>
                      <a:r>
                        <a:rPr lang="nb-NO" sz="1600">
                          <a:effectLst/>
                        </a:rPr>
                        <a:t>316 000</a:t>
                      </a:r>
                      <a:endParaRPr lang="nb-N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30000"/>
                        </a:lnSpc>
                        <a:spcAft>
                          <a:spcPts val="0"/>
                        </a:spcAft>
                      </a:pPr>
                      <a:r>
                        <a:rPr lang="nb-NO" sz="1600" dirty="0">
                          <a:effectLst/>
                        </a:rPr>
                        <a:t>344 000</a:t>
                      </a:r>
                      <a:endParaRPr lang="nb-N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30000"/>
                        </a:lnSpc>
                        <a:spcAft>
                          <a:spcPts val="0"/>
                        </a:spcAft>
                      </a:pPr>
                      <a:r>
                        <a:rPr lang="nb-NO" sz="1600" dirty="0">
                          <a:effectLst/>
                        </a:rPr>
                        <a:t>436 610</a:t>
                      </a:r>
                      <a:endParaRPr lang="nb-N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541387175"/>
                  </a:ext>
                </a:extLst>
              </a:tr>
              <a:tr h="479269">
                <a:tc>
                  <a:txBody>
                    <a:bodyPr/>
                    <a:lstStyle/>
                    <a:p>
                      <a:pPr>
                        <a:lnSpc>
                          <a:spcPct val="130000"/>
                        </a:lnSpc>
                        <a:spcAft>
                          <a:spcPts val="0"/>
                        </a:spcAft>
                      </a:pPr>
                      <a:r>
                        <a:rPr lang="nb-NO" sz="1600" dirty="0" err="1">
                          <a:effectLst/>
                        </a:rPr>
                        <a:t>Unicare</a:t>
                      </a:r>
                      <a:r>
                        <a:rPr lang="nb-NO" sz="1600" dirty="0">
                          <a:effectLst/>
                        </a:rPr>
                        <a:t> (K)</a:t>
                      </a:r>
                      <a:endParaRPr lang="nb-N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30000"/>
                        </a:lnSpc>
                        <a:spcAft>
                          <a:spcPts val="0"/>
                        </a:spcAft>
                      </a:pPr>
                      <a:r>
                        <a:rPr lang="nb-NO" sz="1600">
                          <a:effectLst/>
                        </a:rPr>
                        <a:t>290 000</a:t>
                      </a:r>
                      <a:endParaRPr lang="nb-N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30000"/>
                        </a:lnSpc>
                        <a:spcAft>
                          <a:spcPts val="0"/>
                        </a:spcAft>
                      </a:pPr>
                      <a:r>
                        <a:rPr lang="nb-NO" sz="1600" dirty="0">
                          <a:effectLst/>
                        </a:rPr>
                        <a:t>324 000</a:t>
                      </a:r>
                      <a:endParaRPr lang="nb-N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30000"/>
                        </a:lnSpc>
                        <a:spcAft>
                          <a:spcPts val="0"/>
                        </a:spcAft>
                      </a:pPr>
                      <a:r>
                        <a:rPr lang="nb-NO" sz="1600" dirty="0">
                          <a:effectLst/>
                        </a:rPr>
                        <a:t>420 000</a:t>
                      </a:r>
                      <a:endParaRPr lang="nb-N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7706304"/>
                  </a:ext>
                </a:extLst>
              </a:tr>
            </a:tbl>
          </a:graphicData>
        </a:graphic>
      </p:graphicFrame>
      <p:sp>
        <p:nvSpPr>
          <p:cNvPr id="6" name="TekstSylinder 5">
            <a:extLst>
              <a:ext uri="{FF2B5EF4-FFF2-40B4-BE49-F238E27FC236}">
                <a16:creationId xmlns:a16="http://schemas.microsoft.com/office/drawing/2014/main" xmlns="" id="{77662AEF-9A11-444D-A867-FF06BDEC152B}"/>
              </a:ext>
            </a:extLst>
          </p:cNvPr>
          <p:cNvSpPr txBox="1"/>
          <p:nvPr/>
        </p:nvSpPr>
        <p:spPr>
          <a:xfrm>
            <a:off x="5825659" y="6420103"/>
            <a:ext cx="5885522" cy="307777"/>
          </a:xfrm>
          <a:prstGeom prst="rect">
            <a:avLst/>
          </a:prstGeom>
          <a:noFill/>
        </p:spPr>
        <p:txBody>
          <a:bodyPr wrap="none" rtlCol="0">
            <a:spAutoFit/>
          </a:bodyPr>
          <a:lstStyle/>
          <a:p>
            <a:r>
              <a:rPr lang="nb-NO" sz="1400" dirty="0"/>
              <a:t>* - Har bestemmelser i tariffavtalen som sikrer minstelønn på 500 000 ila 2019</a:t>
            </a:r>
          </a:p>
        </p:txBody>
      </p:sp>
      <p:pic>
        <p:nvPicPr>
          <p:cNvPr id="7" name="Bilde 6">
            <a:extLst>
              <a:ext uri="{FF2B5EF4-FFF2-40B4-BE49-F238E27FC236}">
                <a16:creationId xmlns:a16="http://schemas.microsoft.com/office/drawing/2014/main" xmlns="" id="{65E23F83-8536-4894-81DF-8A457E31A89B}"/>
              </a:ext>
            </a:extLst>
          </p:cNvPr>
          <p:cNvPicPr>
            <a:picLocks noChangeAspect="1"/>
          </p:cNvPicPr>
          <p:nvPr/>
        </p:nvPicPr>
        <p:blipFill rotWithShape="1">
          <a:blip r:embed="rId2" cstate="print"/>
          <a:srcRect l="23019" t="9450" r="24127" b="4989"/>
          <a:stretch/>
        </p:blipFill>
        <p:spPr>
          <a:xfrm>
            <a:off x="382563" y="1606523"/>
            <a:ext cx="5109912" cy="4653160"/>
          </a:xfrm>
          <a:prstGeom prst="rect">
            <a:avLst/>
          </a:prstGeom>
        </p:spPr>
      </p:pic>
      <p:pic>
        <p:nvPicPr>
          <p:cNvPr id="8" name="Bilde 7">
            <a:extLst>
              <a:ext uri="{FF2B5EF4-FFF2-40B4-BE49-F238E27FC236}">
                <a16:creationId xmlns:a16="http://schemas.microsoft.com/office/drawing/2014/main" xmlns="" id="{BC61AA31-6EDF-4A89-B888-6818EBB4AA34}"/>
              </a:ext>
            </a:extLst>
          </p:cNvPr>
          <p:cNvPicPr>
            <a:picLocks noChangeAspect="1"/>
          </p:cNvPicPr>
          <p:nvPr/>
        </p:nvPicPr>
        <p:blipFill>
          <a:blip r:embed="rId3" cstate="print"/>
          <a:stretch>
            <a:fillRect/>
          </a:stretch>
        </p:blipFill>
        <p:spPr>
          <a:xfrm>
            <a:off x="5570451" y="1487605"/>
            <a:ext cx="5805756" cy="5286311"/>
          </a:xfrm>
          <a:prstGeom prst="rect">
            <a:avLst/>
          </a:prstGeom>
        </p:spPr>
      </p:pic>
    </p:spTree>
    <p:extLst>
      <p:ext uri="{BB962C8B-B14F-4D97-AF65-F5344CB8AC3E}">
        <p14:creationId xmlns:p14="http://schemas.microsoft.com/office/powerpoint/2010/main" xmlns="" val="409507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xmlns="" id="{757707EF-5CF3-459F-BC91-72C1FC53C3EE}"/>
              </a:ext>
            </a:extLst>
          </p:cNvPr>
          <p:cNvSpPr>
            <a:spLocks noGrp="1"/>
          </p:cNvSpPr>
          <p:nvPr>
            <p:ph type="body" idx="1"/>
          </p:nvPr>
        </p:nvSpPr>
        <p:spPr/>
        <p:txBody>
          <a:bodyPr/>
          <a:lstStyle/>
          <a:p>
            <a:r>
              <a:rPr lang="nb-NO" dirty="0"/>
              <a:t>Status 2015</a:t>
            </a:r>
          </a:p>
        </p:txBody>
      </p:sp>
      <p:sp>
        <p:nvSpPr>
          <p:cNvPr id="5" name="Plassholder for tekst 4">
            <a:extLst>
              <a:ext uri="{FF2B5EF4-FFF2-40B4-BE49-F238E27FC236}">
                <a16:creationId xmlns:a16="http://schemas.microsoft.com/office/drawing/2014/main" xmlns="" id="{3D3DF62C-0191-4A8D-8129-DC978F3FA436}"/>
              </a:ext>
            </a:extLst>
          </p:cNvPr>
          <p:cNvSpPr>
            <a:spLocks noGrp="1"/>
          </p:cNvSpPr>
          <p:nvPr>
            <p:ph type="body" sz="quarter" idx="3"/>
          </p:nvPr>
        </p:nvSpPr>
        <p:spPr/>
        <p:txBody>
          <a:bodyPr/>
          <a:lstStyle/>
          <a:p>
            <a:r>
              <a:rPr lang="nb-NO" dirty="0"/>
              <a:t>Status 2019</a:t>
            </a:r>
          </a:p>
        </p:txBody>
      </p:sp>
      <p:sp>
        <p:nvSpPr>
          <p:cNvPr id="6" name="Plassholder for innhold 5">
            <a:extLst>
              <a:ext uri="{FF2B5EF4-FFF2-40B4-BE49-F238E27FC236}">
                <a16:creationId xmlns:a16="http://schemas.microsoft.com/office/drawing/2014/main" xmlns="" id="{F3D7F3F2-CCB9-4A90-951E-995F22C39D2B}"/>
              </a:ext>
            </a:extLst>
          </p:cNvPr>
          <p:cNvSpPr>
            <a:spLocks noGrp="1"/>
          </p:cNvSpPr>
          <p:nvPr>
            <p:ph sz="quarter" idx="4"/>
          </p:nvPr>
        </p:nvSpPr>
        <p:spPr/>
        <p:txBody>
          <a:bodyPr>
            <a:normAutofit/>
          </a:bodyPr>
          <a:lstStyle/>
          <a:p>
            <a:r>
              <a:rPr lang="nb-NO" dirty="0"/>
              <a:t>4 kommersielle sykehjem overtatt av kommunen eller </a:t>
            </a:r>
            <a:r>
              <a:rPr lang="nb-NO" dirty="0" smtClean="0"/>
              <a:t>ideelle</a:t>
            </a:r>
            <a:br>
              <a:rPr lang="nb-NO" dirty="0" smtClean="0"/>
            </a:br>
            <a:r>
              <a:rPr lang="nb-NO" dirty="0" smtClean="0"/>
              <a:t/>
            </a:r>
            <a:br>
              <a:rPr lang="nb-NO" dirty="0" smtClean="0"/>
            </a:br>
            <a:r>
              <a:rPr lang="nb-NO" dirty="0" smtClean="0"/>
              <a:t>25 </a:t>
            </a:r>
            <a:r>
              <a:rPr lang="nb-NO" dirty="0"/>
              <a:t>% av barnevernsplasser ideelle, 25 % </a:t>
            </a:r>
            <a:r>
              <a:rPr lang="nb-NO" dirty="0" smtClean="0"/>
              <a:t>kommersielle</a:t>
            </a:r>
            <a:br>
              <a:rPr lang="nb-NO" dirty="0" smtClean="0"/>
            </a:br>
            <a:r>
              <a:rPr lang="nb-NO" dirty="0" smtClean="0"/>
              <a:t/>
            </a:r>
            <a:br>
              <a:rPr lang="nb-NO" dirty="0" smtClean="0"/>
            </a:br>
            <a:r>
              <a:rPr lang="nb-NO" dirty="0" smtClean="0"/>
              <a:t>3000 </a:t>
            </a:r>
            <a:r>
              <a:rPr lang="nb-NO" dirty="0"/>
              <a:t>nye kommunale barnehageplasser</a:t>
            </a:r>
          </a:p>
        </p:txBody>
      </p:sp>
      <p:sp>
        <p:nvSpPr>
          <p:cNvPr id="4" name="Tittel 3"/>
          <p:cNvSpPr>
            <a:spLocks noGrp="1"/>
          </p:cNvSpPr>
          <p:nvPr>
            <p:ph type="title"/>
          </p:nvPr>
        </p:nvSpPr>
        <p:spPr/>
        <p:txBody>
          <a:bodyPr/>
          <a:lstStyle/>
          <a:p>
            <a:r>
              <a:rPr lang="nb-NO" b="1" dirty="0"/>
              <a:t>Hva har vi gjort?</a:t>
            </a:r>
          </a:p>
        </p:txBody>
      </p:sp>
      <p:sp>
        <p:nvSpPr>
          <p:cNvPr id="8" name="Plassholder for innhold 7">
            <a:extLst>
              <a:ext uri="{FF2B5EF4-FFF2-40B4-BE49-F238E27FC236}">
                <a16:creationId xmlns:a16="http://schemas.microsoft.com/office/drawing/2014/main" xmlns="" id="{8B6E9E42-A9C1-4775-8F08-B61302C3758F}"/>
              </a:ext>
            </a:extLst>
          </p:cNvPr>
          <p:cNvSpPr>
            <a:spLocks noGrp="1"/>
          </p:cNvSpPr>
          <p:nvPr>
            <p:ph sz="half" idx="2"/>
          </p:nvPr>
        </p:nvSpPr>
        <p:spPr/>
        <p:txBody>
          <a:bodyPr/>
          <a:lstStyle/>
          <a:p>
            <a:r>
              <a:rPr lang="nb-NO" dirty="0"/>
              <a:t>&gt;30 % av sykehjemsplasser </a:t>
            </a:r>
            <a:r>
              <a:rPr lang="nb-NO" dirty="0" smtClean="0"/>
              <a:t>kommersielle</a:t>
            </a:r>
            <a:br>
              <a:rPr lang="nb-NO" dirty="0" smtClean="0"/>
            </a:br>
            <a:r>
              <a:rPr lang="nb-NO" dirty="0" smtClean="0"/>
              <a:t/>
            </a:r>
            <a:br>
              <a:rPr lang="nb-NO" dirty="0" smtClean="0"/>
            </a:br>
            <a:r>
              <a:rPr lang="nb-NO" dirty="0" smtClean="0"/>
              <a:t/>
            </a:r>
            <a:br>
              <a:rPr lang="nb-NO" dirty="0" smtClean="0"/>
            </a:br>
            <a:r>
              <a:rPr lang="nb-NO" dirty="0" smtClean="0"/>
              <a:t>50 </a:t>
            </a:r>
            <a:r>
              <a:rPr lang="nb-NO" dirty="0"/>
              <a:t>% av barnevernsplasser </a:t>
            </a:r>
            <a:r>
              <a:rPr lang="nb-NO" dirty="0" smtClean="0"/>
              <a:t>kommersielle</a:t>
            </a:r>
            <a:br>
              <a:rPr lang="nb-NO" dirty="0" smtClean="0"/>
            </a:br>
            <a:r>
              <a:rPr lang="nb-NO" dirty="0" smtClean="0"/>
              <a:t/>
            </a:r>
            <a:br>
              <a:rPr lang="nb-NO" dirty="0" smtClean="0"/>
            </a:br>
            <a:r>
              <a:rPr lang="nb-NO" dirty="0" smtClean="0"/>
              <a:t>Forbud </a:t>
            </a:r>
            <a:r>
              <a:rPr lang="nb-NO" dirty="0"/>
              <a:t>mot nye kommunale barnehager</a:t>
            </a:r>
          </a:p>
          <a:p>
            <a:endParaRPr lang="nb-NO" dirty="0"/>
          </a:p>
        </p:txBody>
      </p:sp>
    </p:spTree>
    <p:extLst>
      <p:ext uri="{BB962C8B-B14F-4D97-AF65-F5344CB8AC3E}">
        <p14:creationId xmlns:p14="http://schemas.microsoft.com/office/powerpoint/2010/main" xmlns="" val="247591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ssholder for tekst 8">
            <a:extLst>
              <a:ext uri="{FF2B5EF4-FFF2-40B4-BE49-F238E27FC236}">
                <a16:creationId xmlns:a16="http://schemas.microsoft.com/office/drawing/2014/main" xmlns="" id="{CE1A8C70-2223-4EE1-A2FC-C2DEE19C6481}"/>
              </a:ext>
            </a:extLst>
          </p:cNvPr>
          <p:cNvSpPr>
            <a:spLocks noGrp="1"/>
          </p:cNvSpPr>
          <p:nvPr>
            <p:ph type="body" idx="1"/>
          </p:nvPr>
        </p:nvSpPr>
        <p:spPr/>
        <p:txBody>
          <a:bodyPr/>
          <a:lstStyle/>
          <a:p>
            <a:r>
              <a:rPr lang="nb-NO" dirty="0"/>
              <a:t>Høyresiden</a:t>
            </a:r>
          </a:p>
        </p:txBody>
      </p:sp>
      <p:sp>
        <p:nvSpPr>
          <p:cNvPr id="7" name="Plassholder for innhold 6">
            <a:extLst>
              <a:ext uri="{FF2B5EF4-FFF2-40B4-BE49-F238E27FC236}">
                <a16:creationId xmlns:a16="http://schemas.microsoft.com/office/drawing/2014/main" xmlns="" id="{BB938FE1-3837-4A0E-BD24-C8289AC6D28D}"/>
              </a:ext>
            </a:extLst>
          </p:cNvPr>
          <p:cNvSpPr>
            <a:spLocks noGrp="1"/>
          </p:cNvSpPr>
          <p:nvPr>
            <p:ph sz="half" idx="2"/>
          </p:nvPr>
        </p:nvSpPr>
        <p:spPr/>
        <p:txBody>
          <a:bodyPr/>
          <a:lstStyle/>
          <a:p>
            <a:r>
              <a:rPr lang="nb-NO" dirty="0"/>
              <a:t>Oppdragstakere vanlig i visse velferdstjenester – helt </a:t>
            </a:r>
            <a:r>
              <a:rPr lang="nb-NO" dirty="0" smtClean="0"/>
              <a:t>OK</a:t>
            </a:r>
          </a:p>
          <a:p>
            <a:r>
              <a:rPr lang="nb-NO" dirty="0"/>
              <a:t>Vil ikke bruke EØS-handlingsrom for å sikre ideelle</a:t>
            </a:r>
          </a:p>
          <a:p>
            <a:r>
              <a:rPr lang="nb-NO" dirty="0" smtClean="0"/>
              <a:t>Svak </a:t>
            </a:r>
            <a:r>
              <a:rPr lang="nb-NO" dirty="0"/>
              <a:t>kontraktsoppfølging av hjemmetjenester</a:t>
            </a:r>
          </a:p>
          <a:p>
            <a:endParaRPr lang="nb-NO" dirty="0"/>
          </a:p>
          <a:p>
            <a:endParaRPr lang="nb-NO" dirty="0"/>
          </a:p>
        </p:txBody>
      </p:sp>
      <p:sp>
        <p:nvSpPr>
          <p:cNvPr id="10" name="Plassholder for tekst 9">
            <a:extLst>
              <a:ext uri="{FF2B5EF4-FFF2-40B4-BE49-F238E27FC236}">
                <a16:creationId xmlns:a16="http://schemas.microsoft.com/office/drawing/2014/main" xmlns="" id="{A387A1A7-7795-4F5E-9DFC-968BF6980FF1}"/>
              </a:ext>
            </a:extLst>
          </p:cNvPr>
          <p:cNvSpPr>
            <a:spLocks noGrp="1"/>
          </p:cNvSpPr>
          <p:nvPr>
            <p:ph type="body" sz="quarter" idx="3"/>
          </p:nvPr>
        </p:nvSpPr>
        <p:spPr/>
        <p:txBody>
          <a:bodyPr/>
          <a:lstStyle/>
          <a:p>
            <a:r>
              <a:rPr lang="nb-NO" dirty="0"/>
              <a:t>SV i byråd</a:t>
            </a:r>
          </a:p>
        </p:txBody>
      </p:sp>
      <p:sp>
        <p:nvSpPr>
          <p:cNvPr id="11" name="Plassholder for innhold 10">
            <a:extLst>
              <a:ext uri="{FF2B5EF4-FFF2-40B4-BE49-F238E27FC236}">
                <a16:creationId xmlns:a16="http://schemas.microsoft.com/office/drawing/2014/main" xmlns="" id="{A0359F1B-0357-489E-96B9-41C9A83CA1C5}"/>
              </a:ext>
            </a:extLst>
          </p:cNvPr>
          <p:cNvSpPr>
            <a:spLocks noGrp="1"/>
          </p:cNvSpPr>
          <p:nvPr>
            <p:ph sz="quarter" idx="4"/>
          </p:nvPr>
        </p:nvSpPr>
        <p:spPr/>
        <p:txBody>
          <a:bodyPr/>
          <a:lstStyle/>
          <a:p>
            <a:r>
              <a:rPr lang="nb-NO" dirty="0"/>
              <a:t>Innført Oslo-modellen – folk skal være fast </a:t>
            </a:r>
            <a:r>
              <a:rPr lang="nb-NO" dirty="0" smtClean="0"/>
              <a:t>ansatt</a:t>
            </a:r>
          </a:p>
          <a:p>
            <a:r>
              <a:rPr lang="nb-NO" dirty="0" smtClean="0"/>
              <a:t>Bruker handlingsrommet, har tatt flere rettssaker for å vide det ut</a:t>
            </a:r>
          </a:p>
          <a:p>
            <a:r>
              <a:rPr lang="nb-NO" dirty="0" smtClean="0"/>
              <a:t>Streng </a:t>
            </a:r>
            <a:r>
              <a:rPr lang="nb-NO" dirty="0"/>
              <a:t>kontraktsoppfølging av hjemmetjenester </a:t>
            </a:r>
            <a:r>
              <a:rPr lang="nb-NO" dirty="0">
                <a:sym typeface="Wingdings" panose="05000000000000000000" pitchFamily="2" charset="2"/>
              </a:rPr>
              <a:t> </a:t>
            </a:r>
            <a:r>
              <a:rPr lang="nb-NO" dirty="0" err="1">
                <a:sym typeface="Wingdings" panose="05000000000000000000" pitchFamily="2" charset="2"/>
              </a:rPr>
              <a:t>Attendo</a:t>
            </a:r>
            <a:r>
              <a:rPr lang="nb-NO" dirty="0">
                <a:sym typeface="Wingdings" panose="05000000000000000000" pitchFamily="2" charset="2"/>
              </a:rPr>
              <a:t>, </a:t>
            </a:r>
            <a:r>
              <a:rPr lang="nb-NO" dirty="0" err="1">
                <a:sym typeface="Wingdings" panose="05000000000000000000" pitchFamily="2" charset="2"/>
              </a:rPr>
              <a:t>Aleris</a:t>
            </a:r>
            <a:r>
              <a:rPr lang="nb-NO" dirty="0">
                <a:sym typeface="Wingdings" panose="05000000000000000000" pitchFamily="2" charset="2"/>
              </a:rPr>
              <a:t> og Orange ute</a:t>
            </a:r>
            <a:endParaRPr lang="nb-NO" dirty="0"/>
          </a:p>
        </p:txBody>
      </p:sp>
      <p:sp>
        <p:nvSpPr>
          <p:cNvPr id="6" name="Tittel 5">
            <a:extLst>
              <a:ext uri="{FF2B5EF4-FFF2-40B4-BE49-F238E27FC236}">
                <a16:creationId xmlns:a16="http://schemas.microsoft.com/office/drawing/2014/main" xmlns="" id="{ED5F8C75-8844-4358-84CC-AF67A0DB682B}"/>
              </a:ext>
            </a:extLst>
          </p:cNvPr>
          <p:cNvSpPr>
            <a:spLocks noGrp="1"/>
          </p:cNvSpPr>
          <p:nvPr>
            <p:ph type="title"/>
          </p:nvPr>
        </p:nvSpPr>
        <p:spPr/>
        <p:txBody>
          <a:bodyPr/>
          <a:lstStyle/>
          <a:p>
            <a:r>
              <a:rPr lang="nb-NO" b="1" dirty="0"/>
              <a:t>Hva har vi gjort?</a:t>
            </a:r>
          </a:p>
        </p:txBody>
      </p:sp>
      <p:pic>
        <p:nvPicPr>
          <p:cNvPr id="12" name="Bilde 11">
            <a:extLst>
              <a:ext uri="{FF2B5EF4-FFF2-40B4-BE49-F238E27FC236}">
                <a16:creationId xmlns:a16="http://schemas.microsoft.com/office/drawing/2014/main" xmlns="" id="{C2E9E434-B190-4AAC-AE2A-7FBA33F17EE1}"/>
              </a:ext>
            </a:extLst>
          </p:cNvPr>
          <p:cNvPicPr>
            <a:picLocks noChangeAspect="1"/>
          </p:cNvPicPr>
          <p:nvPr/>
        </p:nvPicPr>
        <p:blipFill>
          <a:blip r:embed="rId2" cstate="print"/>
          <a:stretch>
            <a:fillRect/>
          </a:stretch>
        </p:blipFill>
        <p:spPr>
          <a:xfrm>
            <a:off x="5550568" y="1568776"/>
            <a:ext cx="5263900" cy="4913822"/>
          </a:xfrm>
          <a:prstGeom prst="rect">
            <a:avLst/>
          </a:prstGeom>
        </p:spPr>
      </p:pic>
      <p:pic>
        <p:nvPicPr>
          <p:cNvPr id="13" name="Bilde 12">
            <a:extLst>
              <a:ext uri="{FF2B5EF4-FFF2-40B4-BE49-F238E27FC236}">
                <a16:creationId xmlns:a16="http://schemas.microsoft.com/office/drawing/2014/main" xmlns="" id="{AC56A5CF-5F54-436E-A2F9-108DB9C56C89}"/>
              </a:ext>
            </a:extLst>
          </p:cNvPr>
          <p:cNvPicPr>
            <a:picLocks noChangeAspect="1"/>
          </p:cNvPicPr>
          <p:nvPr/>
        </p:nvPicPr>
        <p:blipFill>
          <a:blip r:embed="rId3" cstate="print"/>
          <a:stretch>
            <a:fillRect/>
          </a:stretch>
        </p:blipFill>
        <p:spPr>
          <a:xfrm>
            <a:off x="5467468" y="918304"/>
            <a:ext cx="4675580" cy="5293895"/>
          </a:xfrm>
          <a:prstGeom prst="rect">
            <a:avLst/>
          </a:prstGeom>
        </p:spPr>
      </p:pic>
      <p:pic>
        <p:nvPicPr>
          <p:cNvPr id="14" name="Bilde 13">
            <a:extLst>
              <a:ext uri="{FF2B5EF4-FFF2-40B4-BE49-F238E27FC236}">
                <a16:creationId xmlns:a16="http://schemas.microsoft.com/office/drawing/2014/main" xmlns="" id="{D486FB80-C50A-4036-BA34-7A887D790BCF}"/>
              </a:ext>
            </a:extLst>
          </p:cNvPr>
          <p:cNvPicPr>
            <a:picLocks noChangeAspect="1"/>
          </p:cNvPicPr>
          <p:nvPr/>
        </p:nvPicPr>
        <p:blipFill>
          <a:blip r:embed="rId4" cstate="print"/>
          <a:stretch>
            <a:fillRect/>
          </a:stretch>
        </p:blipFill>
        <p:spPr>
          <a:xfrm>
            <a:off x="2817241" y="786064"/>
            <a:ext cx="6425954" cy="4681674"/>
          </a:xfrm>
          <a:prstGeom prst="rect">
            <a:avLst/>
          </a:prstGeom>
        </p:spPr>
      </p:pic>
    </p:spTree>
    <p:extLst>
      <p:ext uri="{BB962C8B-B14F-4D97-AF65-F5344CB8AC3E}">
        <p14:creationId xmlns:p14="http://schemas.microsoft.com/office/powerpoint/2010/main" xmlns="" val="388760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sz="half" idx="1"/>
          </p:nvPr>
        </p:nvSpPr>
        <p:spPr/>
        <p:txBody>
          <a:bodyPr/>
          <a:lstStyle/>
          <a:p>
            <a:endParaRPr lang="nb-NO" dirty="0"/>
          </a:p>
        </p:txBody>
      </p:sp>
      <p:sp>
        <p:nvSpPr>
          <p:cNvPr id="4" name="Tittel 3"/>
          <p:cNvSpPr>
            <a:spLocks noGrp="1"/>
          </p:cNvSpPr>
          <p:nvPr>
            <p:ph type="title"/>
          </p:nvPr>
        </p:nvSpPr>
        <p:spPr/>
        <p:txBody>
          <a:bodyPr/>
          <a:lstStyle/>
          <a:p>
            <a:r>
              <a:rPr lang="nb-NO" dirty="0"/>
              <a:t>Eldreministeren var eldrebyråd</a:t>
            </a:r>
          </a:p>
        </p:txBody>
      </p:sp>
      <p:pic>
        <p:nvPicPr>
          <p:cNvPr id="5" name="Bilde 4" descr="syvlia2.jpg">
            <a:extLst>
              <a:ext uri="{FF2B5EF4-FFF2-40B4-BE49-F238E27FC236}">
                <a16:creationId xmlns:a16="http://schemas.microsoft.com/office/drawing/2014/main" xmlns="" id="{62B1D282-BB6C-4597-B8D9-78A09E8FB1C1}"/>
              </a:ext>
            </a:extLst>
          </p:cNvPr>
          <p:cNvPicPr>
            <a:picLocks noChangeAspect="1"/>
          </p:cNvPicPr>
          <p:nvPr/>
        </p:nvPicPr>
        <p:blipFill>
          <a:blip r:embed="rId2" cstate="print"/>
          <a:srcRect l="34888"/>
          <a:stretch>
            <a:fillRect/>
          </a:stretch>
        </p:blipFill>
        <p:spPr>
          <a:xfrm>
            <a:off x="4384147" y="1970575"/>
            <a:ext cx="5880477" cy="4501787"/>
          </a:xfrm>
          <a:prstGeom prst="rect">
            <a:avLst/>
          </a:prstGeom>
        </p:spPr>
      </p:pic>
      <p:pic>
        <p:nvPicPr>
          <p:cNvPr id="6" name="Bilde 5" descr="sylvia.jpg">
            <a:extLst>
              <a:ext uri="{FF2B5EF4-FFF2-40B4-BE49-F238E27FC236}">
                <a16:creationId xmlns:a16="http://schemas.microsoft.com/office/drawing/2014/main" xmlns="" id="{386E3F13-24BE-4B14-960D-DEDEDF48C930}"/>
              </a:ext>
            </a:extLst>
          </p:cNvPr>
          <p:cNvPicPr>
            <a:picLocks noChangeAspect="1"/>
          </p:cNvPicPr>
          <p:nvPr/>
        </p:nvPicPr>
        <p:blipFill>
          <a:blip r:embed="rId3" cstate="print"/>
          <a:stretch>
            <a:fillRect/>
          </a:stretch>
        </p:blipFill>
        <p:spPr>
          <a:xfrm>
            <a:off x="595519" y="1613841"/>
            <a:ext cx="3352072" cy="5037266"/>
          </a:xfrm>
          <a:prstGeom prst="rect">
            <a:avLst/>
          </a:prstGeom>
        </p:spPr>
      </p:pic>
      <p:sp>
        <p:nvSpPr>
          <p:cNvPr id="3" name="Plassholder for innhold 2">
            <a:extLst>
              <a:ext uri="{FF2B5EF4-FFF2-40B4-BE49-F238E27FC236}">
                <a16:creationId xmlns:a16="http://schemas.microsoft.com/office/drawing/2014/main" xmlns="" id="{A9E7CBDB-2EC3-4134-B9E0-E2C68B12D007}"/>
              </a:ext>
            </a:extLst>
          </p:cNvPr>
          <p:cNvSpPr>
            <a:spLocks noGrp="1"/>
          </p:cNvSpPr>
          <p:nvPr>
            <p:ph sz="half" idx="2"/>
          </p:nvPr>
        </p:nvSpPr>
        <p:spPr/>
        <p:txBody>
          <a:bodyPr/>
          <a:lstStyle/>
          <a:p>
            <a:endParaRPr lang="nb-NO" dirty="0"/>
          </a:p>
        </p:txBody>
      </p:sp>
    </p:spTree>
    <p:extLst>
      <p:ext uri="{BB962C8B-B14F-4D97-AF65-F5344CB8AC3E}">
        <p14:creationId xmlns:p14="http://schemas.microsoft.com/office/powerpoint/2010/main" xmlns="" val="14203310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SV">
      <a:dk1>
        <a:sysClr val="windowText" lastClr="000000"/>
      </a:dk1>
      <a:lt1>
        <a:sysClr val="window" lastClr="FFFFFF"/>
      </a:lt1>
      <a:dk2>
        <a:srgbClr val="44546A"/>
      </a:dk2>
      <a:lt2>
        <a:srgbClr val="E7E6E6"/>
      </a:lt2>
      <a:accent1>
        <a:srgbClr val="DC0028"/>
      </a:accent1>
      <a:accent2>
        <a:srgbClr val="009032"/>
      </a:accent2>
      <a:accent3>
        <a:srgbClr val="D7CEC8"/>
      </a:accent3>
      <a:accent4>
        <a:srgbClr val="145A32"/>
      </a:accent4>
      <a:accent5>
        <a:srgbClr val="ECE7E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V powerpointmal 2018" id="{73C62116-DAE8-6944-9DEE-FEADCA34AC45}" vid="{8FB4432A-654C-B947-9875-5A0850E8EE2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SV-powerpointmal-2018</Template>
  <TotalTime>102</TotalTime>
  <Words>620</Words>
  <Application>Microsoft Office PowerPoint</Application>
  <PresentationFormat>Egendefinert</PresentationFormat>
  <Paragraphs>99</Paragraphs>
  <Slides>14</Slides>
  <Notes>4</Notes>
  <HiddenSlides>0</HiddenSlides>
  <MMClips>0</MMClips>
  <ScaleCrop>false</ScaleCrop>
  <HeadingPairs>
    <vt:vector size="4" baseType="variant">
      <vt:variant>
        <vt:lpstr>Tema</vt:lpstr>
      </vt:variant>
      <vt:variant>
        <vt:i4>1</vt:i4>
      </vt:variant>
      <vt:variant>
        <vt:lpstr>Lysbildetitler</vt:lpstr>
      </vt:variant>
      <vt:variant>
        <vt:i4>14</vt:i4>
      </vt:variant>
    </vt:vector>
  </HeadingPairs>
  <TitlesOfParts>
    <vt:vector size="15" baseType="lpstr">
      <vt:lpstr>Office-tema</vt:lpstr>
      <vt:lpstr>Velferd uten profitt</vt:lpstr>
      <vt:lpstr>Hovedbudskap</vt:lpstr>
      <vt:lpstr>Kampen om den norske velferdsmodellen</vt:lpstr>
      <vt:lpstr>Noen viktige begreper</vt:lpstr>
      <vt:lpstr>Problemet</vt:lpstr>
      <vt:lpstr>Lønnsforskjeller - Tariffestet minstelønn gitt 10 års ansiennitet og vanlig turnus</vt:lpstr>
      <vt:lpstr>Hva har vi gjort?</vt:lpstr>
      <vt:lpstr>Hva har vi gjort?</vt:lpstr>
      <vt:lpstr>Eldreministeren var eldrebyråd</vt:lpstr>
      <vt:lpstr>Høyres nye valgprogram – massiv kommersialisering</vt:lpstr>
      <vt:lpstr>HØYRE VIL HA SØPLA PÅ ANBUD IGJEN</vt:lpstr>
      <vt:lpstr>Våre krav til nye fire år</vt:lpstr>
      <vt:lpstr> 4 år til med rødgrønt styre i Oslo!</vt:lpstr>
      <vt:lpstr>Spørsmål?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Velferd uten profitt</dc:title>
  <dc:creator>Benjamin Endré Larsen</dc:creator>
  <cp:lastModifiedBy>arvid</cp:lastModifiedBy>
  <cp:revision>13</cp:revision>
  <dcterms:created xsi:type="dcterms:W3CDTF">2019-05-10T20:30:42Z</dcterms:created>
  <dcterms:modified xsi:type="dcterms:W3CDTF">2019-05-11T05:54:27Z</dcterms:modified>
</cp:coreProperties>
</file>