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8" r:id="rId2"/>
    <p:sldId id="259" r:id="rId3"/>
    <p:sldId id="272" r:id="rId4"/>
    <p:sldId id="297" r:id="rId5"/>
    <p:sldId id="295" r:id="rId6"/>
    <p:sldId id="296" r:id="rId7"/>
    <p:sldId id="285" r:id="rId8"/>
    <p:sldId id="286" r:id="rId9"/>
    <p:sldId id="276" r:id="rId10"/>
    <p:sldId id="273" r:id="rId11"/>
    <p:sldId id="292" r:id="rId12"/>
    <p:sldId id="280" r:id="rId13"/>
    <p:sldId id="278" r:id="rId14"/>
    <p:sldId id="293" r:id="rId15"/>
    <p:sldId id="279" r:id="rId16"/>
    <p:sldId id="281" r:id="rId17"/>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18" autoAdjust="0"/>
    <p:restoredTop sz="81121" autoAdjust="0"/>
  </p:normalViewPr>
  <p:slideViewPr>
    <p:cSldViewPr snapToGrid="0">
      <p:cViewPr>
        <p:scale>
          <a:sx n="80" d="100"/>
          <a:sy n="80" d="100"/>
        </p:scale>
        <p:origin x="-594" y="798"/>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5/10/2019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2295B-CE0F-480F-9B34-3A1DFB7BA641}" type="datetimeFigureOut">
              <a:rPr lang="nb-NO" smtClean="0"/>
              <a:t>10.05.2019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2258A-989F-417F-B150-487C08D84895}" type="slidenum">
              <a:rPr lang="nb-NO" smtClean="0"/>
              <a:t>‹#›</a:t>
            </a:fld>
            <a:endParaRPr lang="nb-NO"/>
          </a:p>
        </p:txBody>
      </p:sp>
    </p:spTree>
    <p:extLst>
      <p:ext uri="{BB962C8B-B14F-4D97-AF65-F5344CB8AC3E}">
        <p14:creationId xmlns:p14="http://schemas.microsoft.com/office/powerpoint/2010/main" val="138957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inn eksempler på tall vi kan trekke frem muntlig.</a:t>
            </a:r>
          </a:p>
        </p:txBody>
      </p:sp>
      <p:sp>
        <p:nvSpPr>
          <p:cNvPr id="4" name="Plassholder for lysbildenummer 3"/>
          <p:cNvSpPr>
            <a:spLocks noGrp="1"/>
          </p:cNvSpPr>
          <p:nvPr>
            <p:ph type="sldNum" sz="quarter" idx="10"/>
          </p:nvPr>
        </p:nvSpPr>
        <p:spPr/>
        <p:txBody>
          <a:bodyPr/>
          <a:lstStyle/>
          <a:p>
            <a:fld id="{0FE2258A-989F-417F-B150-487C08D84895}" type="slidenum">
              <a:rPr lang="nb-NO" smtClean="0"/>
              <a:t>2</a:t>
            </a:fld>
            <a:endParaRPr lang="nb-NO"/>
          </a:p>
        </p:txBody>
      </p:sp>
    </p:spTree>
    <p:extLst>
      <p:ext uri="{BB962C8B-B14F-4D97-AF65-F5344CB8AC3E}">
        <p14:creationId xmlns:p14="http://schemas.microsoft.com/office/powerpoint/2010/main" val="106606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4</a:t>
            </a:fld>
            <a:endParaRPr lang="nb-NO"/>
          </a:p>
        </p:txBody>
      </p:sp>
    </p:spTree>
    <p:extLst>
      <p:ext uri="{BB962C8B-B14F-4D97-AF65-F5344CB8AC3E}">
        <p14:creationId xmlns:p14="http://schemas.microsoft.com/office/powerpoint/2010/main" val="104581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515925E-151D-4525-843A-DD5583E9075C}" type="slidenum">
              <a:rPr lang="nb-NO" smtClean="0"/>
              <a:t>6</a:t>
            </a:fld>
            <a:endParaRPr lang="nb-NO"/>
          </a:p>
        </p:txBody>
      </p:sp>
    </p:spTree>
    <p:extLst>
      <p:ext uri="{BB962C8B-B14F-4D97-AF65-F5344CB8AC3E}">
        <p14:creationId xmlns:p14="http://schemas.microsoft.com/office/powerpoint/2010/main" val="340767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7</a:t>
            </a:fld>
            <a:endParaRPr lang="nb-NO"/>
          </a:p>
        </p:txBody>
      </p:sp>
    </p:spTree>
    <p:extLst>
      <p:ext uri="{BB962C8B-B14F-4D97-AF65-F5344CB8AC3E}">
        <p14:creationId xmlns:p14="http://schemas.microsoft.com/office/powerpoint/2010/main" val="184549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endParaRPr lang="nb-NO" sz="1200" b="1" kern="1200" dirty="0" smtClean="0">
              <a:solidFill>
                <a:schemeClr val="tx1"/>
              </a:solidFill>
              <a:effectLst/>
              <a:latin typeface="+mn-lt"/>
              <a:ea typeface="+mn-ea"/>
              <a:cs typeface="+mn-cs"/>
            </a:endParaRPr>
          </a:p>
          <a:p>
            <a:pPr lvl="0"/>
            <a:endParaRPr lang="nb-NO" sz="1200" b="1" kern="1200" dirty="0" smtClean="0">
              <a:solidFill>
                <a:schemeClr val="tx1"/>
              </a:solidFill>
              <a:effectLst/>
              <a:latin typeface="+mn-lt"/>
              <a:ea typeface="+mn-ea"/>
              <a:cs typeface="+mn-cs"/>
            </a:endParaRPr>
          </a:p>
          <a:p>
            <a:pPr lvl="0"/>
            <a:endParaRPr lang="nb-NO" sz="1200" b="1" kern="1200" dirty="0" smtClean="0">
              <a:solidFill>
                <a:schemeClr val="tx1"/>
              </a:solidFill>
              <a:effectLst/>
              <a:latin typeface="+mn-lt"/>
              <a:ea typeface="+mn-ea"/>
              <a:cs typeface="+mn-cs"/>
            </a:endParaRPr>
          </a:p>
          <a:p>
            <a:pPr lvl="0"/>
            <a:r>
              <a:rPr lang="nb-NO" sz="1200" b="1" kern="1200" dirty="0" smtClean="0">
                <a:solidFill>
                  <a:schemeClr val="tx1"/>
                </a:solidFill>
                <a:effectLst/>
                <a:latin typeface="+mn-lt"/>
                <a:ea typeface="+mn-ea"/>
                <a:cs typeface="+mn-cs"/>
              </a:rPr>
              <a:t>Om grafen (tall basert på GSI fra desember</a:t>
            </a:r>
            <a:r>
              <a:rPr lang="nb-NO" sz="1200" b="1" kern="1200" baseline="0" dirty="0" smtClean="0">
                <a:solidFill>
                  <a:schemeClr val="tx1"/>
                </a:solidFill>
                <a:effectLst/>
                <a:latin typeface="+mn-lt"/>
                <a:ea typeface="+mn-ea"/>
                <a:cs typeface="+mn-cs"/>
              </a:rPr>
              <a:t> 2018):</a:t>
            </a:r>
          </a:p>
          <a:p>
            <a:pPr lvl="0"/>
            <a:endParaRPr lang="nb-NO" sz="1200" b="1"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Figuren sammenligner; </a:t>
            </a:r>
          </a:p>
          <a:p>
            <a:pPr lvl="0"/>
            <a:r>
              <a:rPr lang="nb-NO" sz="1200" kern="1200" dirty="0" smtClean="0">
                <a:solidFill>
                  <a:schemeClr val="tx1"/>
                </a:solidFill>
                <a:effectLst/>
                <a:latin typeface="+mn-lt"/>
                <a:ea typeface="+mn-ea"/>
                <a:cs typeface="+mn-cs"/>
              </a:rPr>
              <a:t>- deltakelsen blant de som har tilbud om gratis oppholdstid skoleåret 2018/2019</a:t>
            </a:r>
          </a:p>
          <a:p>
            <a:pPr lvl="0"/>
            <a:r>
              <a:rPr lang="nb-NO" sz="1200" kern="1200" dirty="0" smtClean="0">
                <a:solidFill>
                  <a:schemeClr val="tx1"/>
                </a:solidFill>
                <a:effectLst/>
                <a:latin typeface="+mn-lt"/>
                <a:ea typeface="+mn-ea"/>
                <a:cs typeface="+mn-cs"/>
              </a:rPr>
              <a:t>- og deltakelsen på de samme trinnene i 2015/2016, da ordningen ikke var innført.</a:t>
            </a:r>
          </a:p>
          <a:p>
            <a:r>
              <a:rPr lang="nb-NO" sz="1200" kern="1200" dirty="0" smtClean="0">
                <a:solidFill>
                  <a:schemeClr val="tx1"/>
                </a:solidFill>
                <a:effectLst/>
                <a:latin typeface="+mn-lt"/>
                <a:ea typeface="+mn-ea"/>
                <a:cs typeface="+mn-cs"/>
              </a:rPr>
              <a:t> </a:t>
            </a:r>
          </a:p>
          <a:p>
            <a:pPr lvl="0"/>
            <a:r>
              <a:rPr lang="nb-NO" sz="1200" kern="1200" dirty="0" smtClean="0">
                <a:solidFill>
                  <a:schemeClr val="tx1"/>
                </a:solidFill>
                <a:effectLst/>
                <a:latin typeface="+mn-lt"/>
                <a:ea typeface="+mn-ea"/>
                <a:cs typeface="+mn-cs"/>
              </a:rPr>
              <a:t>Dekningsgraden blant elevene som har tilbud om gratis kjernetid har økt fra 70 % i 2015 til 96 % i 2018</a:t>
            </a:r>
          </a:p>
          <a:p>
            <a:pPr lvl="0"/>
            <a:endParaRPr lang="nb-NO" sz="1200" b="1"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Antallet elever som deltar på de samme trinnene har økt fra 6 200 til 8 500 i samme tidsrom. Differansen på 2300, er elever som ellers ikke ville gått i Aks. I tillegg har familier som også tidligere hadde barn i AKS fått økonomisk hjelp ved redusert oppholdsbetaling. Det er innført i områder med levekårsutfordringer hvor denne reduserte utgiften kan få stor betydning for familiene.</a:t>
            </a:r>
          </a:p>
          <a:p>
            <a:pPr lvl="0"/>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På skolene hvor det tilbys gratis AKS har det ikke vært elevtallsvekst. Veksten i deltakelse skyldes altså ikke at det er flere elever nå enn i 2015. Faktisk var det litt flere elever i 2015 enn i 2018 på de aktuelle skolene.</a:t>
            </a:r>
          </a:p>
          <a:p>
            <a:pPr lvl="0"/>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Den bydelsvise fordelingen viser at veksten har vært størst på skolene i Groruddalen og Søndre Nordstrand. Det skyldes nok både at det var her dekningsgraden var lavest i utgangspunktet og at det er skolene i disse bydelene som har kommet lengst i opptrappingen. </a:t>
            </a:r>
          </a:p>
          <a:p>
            <a:pPr lvl="0"/>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I Bydel Stovner har deltakelsen mer enn doblet seg blant de som får tilbud om gratis oppholdstid.</a:t>
            </a:r>
          </a:p>
          <a:p>
            <a:pPr lvl="0"/>
            <a:endParaRPr lang="nb-NO" sz="1200" kern="1200" dirty="0" smtClean="0">
              <a:solidFill>
                <a:schemeClr val="tx1"/>
              </a:solidFill>
              <a:effectLst/>
              <a:latin typeface="+mn-lt"/>
              <a:ea typeface="+mn-ea"/>
              <a:cs typeface="+mn-cs"/>
            </a:endParaRPr>
          </a:p>
          <a:p>
            <a:r>
              <a:rPr lang="nb-NO" sz="1200" b="0" i="1" kern="1200" dirty="0" smtClean="0">
                <a:solidFill>
                  <a:schemeClr val="tx1"/>
                </a:solidFill>
                <a:effectLst/>
                <a:latin typeface="+mn-lt"/>
                <a:ea typeface="+mn-ea"/>
                <a:cs typeface="+mn-cs"/>
              </a:rPr>
              <a:t>Vær oppmerksom på:</a:t>
            </a:r>
          </a:p>
          <a:p>
            <a:pPr lvl="0"/>
            <a:r>
              <a:rPr lang="nb-NO" sz="1200" kern="1200" dirty="0" smtClean="0">
                <a:solidFill>
                  <a:schemeClr val="tx1"/>
                </a:solidFill>
                <a:effectLst/>
                <a:latin typeface="+mn-lt"/>
                <a:ea typeface="+mn-ea"/>
                <a:cs typeface="+mn-cs"/>
              </a:rPr>
              <a:t>Tøyen, </a:t>
            </a:r>
            <a:r>
              <a:rPr lang="nb-NO" sz="1200" kern="1200" dirty="0" err="1" smtClean="0">
                <a:solidFill>
                  <a:schemeClr val="tx1"/>
                </a:solidFill>
                <a:effectLst/>
                <a:latin typeface="+mn-lt"/>
                <a:ea typeface="+mn-ea"/>
                <a:cs typeface="+mn-cs"/>
              </a:rPr>
              <a:t>Vahl</a:t>
            </a:r>
            <a:r>
              <a:rPr lang="nb-NO" sz="1200" kern="1200" dirty="0" smtClean="0">
                <a:solidFill>
                  <a:schemeClr val="tx1"/>
                </a:solidFill>
                <a:effectLst/>
                <a:latin typeface="+mn-lt"/>
                <a:ea typeface="+mn-ea"/>
                <a:cs typeface="+mn-cs"/>
              </a:rPr>
              <a:t> og Mortensrud er tatt ut av beregningene, siden disse skolene hadde ordninger med gratis oppholdstid også før 2015. Det er kun de nye satsingene fra byrådserklæringen som er med.</a:t>
            </a:r>
          </a:p>
          <a:p>
            <a:pPr lvl="0"/>
            <a:r>
              <a:rPr lang="nb-NO" sz="1200" kern="1200" dirty="0" smtClean="0">
                <a:solidFill>
                  <a:schemeClr val="tx1"/>
                </a:solidFill>
                <a:effectLst/>
                <a:latin typeface="+mn-lt"/>
                <a:ea typeface="+mn-ea"/>
                <a:cs typeface="+mn-cs"/>
              </a:rPr>
              <a:t>Det er en liten nedgang i deltakelse i Bydel Frogner. En sannsynlig årsaksforklaring er at elevene ved Ruseløkka skole for tiden er i midlertidige lokaler på Vollebekk.</a:t>
            </a:r>
          </a:p>
          <a:p>
            <a:pPr lvl="0"/>
            <a:endParaRPr lang="nb-NO"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8</a:t>
            </a:fld>
            <a:endParaRPr lang="nb-NO"/>
          </a:p>
        </p:txBody>
      </p:sp>
    </p:spTree>
    <p:extLst>
      <p:ext uri="{BB962C8B-B14F-4D97-AF65-F5344CB8AC3E}">
        <p14:creationId xmlns:p14="http://schemas.microsoft.com/office/powerpoint/2010/main" val="309452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u="sng" kern="1200" dirty="0" smtClean="0">
                <a:solidFill>
                  <a:schemeClr val="tx1"/>
                </a:solidFill>
                <a:effectLst/>
                <a:latin typeface="+mn-lt"/>
                <a:ea typeface="+mn-ea"/>
                <a:cs typeface="+mn-cs"/>
              </a:rPr>
              <a:t>Hvorfor:</a:t>
            </a:r>
          </a:p>
          <a:p>
            <a:pPr lvl="0"/>
            <a:r>
              <a:rPr lang="nb-NO" sz="1200" kern="1200" dirty="0" smtClean="0">
                <a:solidFill>
                  <a:schemeClr val="tx1"/>
                </a:solidFill>
                <a:effectLst/>
                <a:latin typeface="+mn-lt"/>
                <a:ea typeface="+mn-ea"/>
                <a:cs typeface="+mn-cs"/>
              </a:rPr>
              <a:t>Fordi AKS er bra for barna: Alle barn må få være med vennene sine, leke og lære nye ting. Gratis </a:t>
            </a:r>
          </a:p>
          <a:p>
            <a:pPr lvl="0"/>
            <a:r>
              <a:rPr lang="nb-NO" sz="1200" kern="1200" dirty="0" smtClean="0">
                <a:solidFill>
                  <a:schemeClr val="tx1"/>
                </a:solidFill>
                <a:effectLst/>
                <a:latin typeface="+mn-lt"/>
                <a:ea typeface="+mn-ea"/>
                <a:cs typeface="+mn-cs"/>
              </a:rPr>
              <a:t>Fordi det er rettferdig: Barna får være med selv om foreldrene har dårlig råd. Alle skal ha like muligheter. </a:t>
            </a:r>
          </a:p>
          <a:p>
            <a:pPr lvl="0"/>
            <a:r>
              <a:rPr lang="nb-NO" sz="1200" kern="1200" dirty="0" smtClean="0">
                <a:solidFill>
                  <a:schemeClr val="tx1"/>
                </a:solidFill>
                <a:effectLst/>
                <a:latin typeface="+mn-lt"/>
                <a:ea typeface="+mn-ea"/>
                <a:cs typeface="+mn-cs"/>
              </a:rPr>
              <a:t>Fordi det er klokt: Barna lærer norsk, sosiale koder og får oppleve mestring som smitter over på skolen. Flere mødre kan komme i arbeid. </a:t>
            </a:r>
          </a:p>
          <a:p>
            <a:pPr lvl="0"/>
            <a:endParaRPr lang="nb-NO" sz="1200" kern="1200" dirty="0" smtClean="0">
              <a:solidFill>
                <a:schemeClr val="tx1"/>
              </a:solidFill>
              <a:effectLst/>
              <a:latin typeface="+mn-lt"/>
              <a:ea typeface="+mn-ea"/>
              <a:cs typeface="+mn-cs"/>
            </a:endParaRPr>
          </a:p>
          <a:p>
            <a:r>
              <a:rPr lang="nb-NO" sz="1200" u="sng" kern="1200" dirty="0" smtClean="0">
                <a:solidFill>
                  <a:schemeClr val="tx1"/>
                </a:solidFill>
                <a:effectLst/>
                <a:latin typeface="+mn-lt"/>
                <a:ea typeface="+mn-ea"/>
                <a:cs typeface="+mn-cs"/>
              </a:rPr>
              <a:t>Hvordan: </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Ved å satse på gratis AKS for alle 1.-4. klassinger i prioriterte bydeler, og gradvis bygge reformen ut til nye </a:t>
            </a:r>
          </a:p>
          <a:p>
            <a:pPr lvl="0"/>
            <a:r>
              <a:rPr lang="nb-NO" sz="1200" kern="1200" dirty="0" smtClean="0">
                <a:solidFill>
                  <a:schemeClr val="tx1"/>
                </a:solidFill>
                <a:effectLst/>
                <a:latin typeface="+mn-lt"/>
                <a:ea typeface="+mn-ea"/>
                <a:cs typeface="+mn-cs"/>
              </a:rPr>
              <a:t>Ved å satse på universelle løsninger for alle: Det er ubyråkratisk, treffsikkert og lønnsomt, og skaper ikke fattigdomsfeller (ref. gratis kjernetid i barnehage)</a:t>
            </a:r>
          </a:p>
          <a:p>
            <a:pPr lvl="0"/>
            <a:r>
              <a:rPr lang="nb-NO" sz="1200" kern="1200" dirty="0" smtClean="0">
                <a:solidFill>
                  <a:schemeClr val="tx1"/>
                </a:solidFill>
                <a:effectLst/>
                <a:latin typeface="+mn-lt"/>
                <a:ea typeface="+mn-ea"/>
                <a:cs typeface="+mn-cs"/>
              </a:rPr>
              <a:t>Ved å sikre og utvikle kvaliteten: Gjennom et tettere samarbeid med frivilligheten, kulturlivet og idretten skal flere barn få oppleve mestring og læringsglede.</a:t>
            </a:r>
          </a:p>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9</a:t>
            </a:fld>
            <a:endParaRPr lang="nb-NO"/>
          </a:p>
        </p:txBody>
      </p:sp>
    </p:spTree>
    <p:extLst>
      <p:ext uri="{BB962C8B-B14F-4D97-AF65-F5344CB8AC3E}">
        <p14:creationId xmlns:p14="http://schemas.microsoft.com/office/powerpoint/2010/main" val="68258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smtClean="0">
                <a:solidFill>
                  <a:schemeClr val="tx1"/>
                </a:solidFill>
                <a:effectLst/>
                <a:latin typeface="+mn-lt"/>
                <a:ea typeface="+mn-ea"/>
                <a:cs typeface="+mn-cs"/>
              </a:rPr>
              <a:t>Alle skoler vil ha tilbud om gratis AKS fra høsten 2019:</a:t>
            </a:r>
          </a:p>
          <a:p>
            <a:pPr lvl="1"/>
            <a:r>
              <a:rPr lang="nb-NO" sz="1200" kern="1200" dirty="0" smtClean="0">
                <a:solidFill>
                  <a:schemeClr val="tx1"/>
                </a:solidFill>
                <a:effectLst/>
                <a:latin typeface="+mn-lt"/>
                <a:ea typeface="+mn-ea"/>
                <a:cs typeface="+mn-cs"/>
              </a:rPr>
              <a:t>1 trinn på skoler i St. Hanshaugen, Frogner, Ullern, Vestre Aker, Nordre Aker og Nordstrand</a:t>
            </a:r>
          </a:p>
          <a:p>
            <a:pPr lvl="1"/>
            <a:r>
              <a:rPr lang="nb-NO" sz="1200" kern="1200" dirty="0" smtClean="0">
                <a:solidFill>
                  <a:schemeClr val="tx1"/>
                </a:solidFill>
                <a:effectLst/>
                <a:latin typeface="+mn-lt"/>
                <a:ea typeface="+mn-ea"/>
                <a:cs typeface="+mn-cs"/>
              </a:rPr>
              <a:t>1.-3. trinn på skoler i Gamle Oslo, Grünerløkka, Sagene og Bjerke</a:t>
            </a:r>
          </a:p>
          <a:p>
            <a:pPr lvl="1"/>
            <a:r>
              <a:rPr lang="nb-NO" sz="1200" kern="1200" dirty="0" smtClean="0">
                <a:solidFill>
                  <a:schemeClr val="tx1"/>
                </a:solidFill>
                <a:effectLst/>
                <a:latin typeface="+mn-lt"/>
                <a:ea typeface="+mn-ea"/>
                <a:cs typeface="+mn-cs"/>
              </a:rPr>
              <a:t>1.-4. trinn på skoler i Grorud, Stovner, Alna og Søndre Nordstrand (</a:t>
            </a:r>
            <a:r>
              <a:rPr lang="nb-NO" dirty="0" smtClean="0"/>
              <a:t>pluss Tøyen og </a:t>
            </a:r>
            <a:r>
              <a:rPr lang="nb-NO" dirty="0" err="1" smtClean="0"/>
              <a:t>Vahl</a:t>
            </a:r>
            <a:r>
              <a:rPr lang="nb-NO" dirty="0" smtClean="0"/>
              <a:t> skole)</a:t>
            </a:r>
            <a:endParaRPr lang="nb-NO" sz="1200" kern="1200" dirty="0" smtClean="0">
              <a:solidFill>
                <a:schemeClr val="tx1"/>
              </a:solidFill>
              <a:effectLst/>
              <a:latin typeface="+mn-lt"/>
              <a:ea typeface="+mn-ea"/>
              <a:cs typeface="+mn-cs"/>
            </a:endParaRPr>
          </a:p>
          <a:p>
            <a:pPr lvl="0"/>
            <a:r>
              <a:rPr lang="nb-NO" sz="1200" kern="1200" dirty="0" smtClean="0">
                <a:solidFill>
                  <a:schemeClr val="tx1"/>
                </a:solidFill>
                <a:effectLst/>
                <a:latin typeface="+mn-lt"/>
                <a:ea typeface="+mn-ea"/>
                <a:cs typeface="+mn-cs"/>
              </a:rPr>
              <a:t>Totalt vil 6 000 flere elever få tilbud om gratis AKS. En økning fra nærmere 10 000 til nærmere 16 000 elever.</a:t>
            </a:r>
          </a:p>
          <a:p>
            <a:pPr lvl="0"/>
            <a:r>
              <a:rPr lang="nb-NO" sz="1200" kern="1200" dirty="0" smtClean="0">
                <a:solidFill>
                  <a:schemeClr val="tx1"/>
                </a:solidFill>
                <a:effectLst/>
                <a:latin typeface="+mn-lt"/>
                <a:ea typeface="+mn-ea"/>
                <a:cs typeface="+mn-cs"/>
              </a:rPr>
              <a:t>Totalt er det ca. 27 500 deltakere i AKS</a:t>
            </a:r>
          </a:p>
          <a:p>
            <a:pPr lvl="0"/>
            <a:r>
              <a:rPr lang="nb-NO" sz="1200" kern="1200" dirty="0" smtClean="0">
                <a:solidFill>
                  <a:schemeClr val="tx1"/>
                </a:solidFill>
                <a:effectLst/>
                <a:latin typeface="+mn-lt"/>
                <a:ea typeface="+mn-ea"/>
                <a:cs typeface="+mn-cs"/>
              </a:rPr>
              <a:t>Budsjettet er økt med 110 mill. i 2019, til totalt 247 mill.</a:t>
            </a:r>
          </a:p>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10</a:t>
            </a:fld>
            <a:endParaRPr lang="nb-NO"/>
          </a:p>
        </p:txBody>
      </p:sp>
    </p:spTree>
    <p:extLst>
      <p:ext uri="{BB962C8B-B14F-4D97-AF65-F5344CB8AC3E}">
        <p14:creationId xmlns:p14="http://schemas.microsoft.com/office/powerpoint/2010/main" val="375927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Tall fra Publikumsundersøkelsen 2018: 56%</a:t>
            </a:r>
            <a:r>
              <a:rPr lang="nb-NO" baseline="0" dirty="0" smtClean="0"/>
              <a:t> av befolkningen er svært eller meget godt fornøyd med barnehagetilbudet, mot 47% i 2014.</a:t>
            </a:r>
          </a:p>
          <a:p>
            <a:endParaRPr lang="nb-NO" baseline="0" dirty="0" smtClean="0"/>
          </a:p>
          <a:p>
            <a:r>
              <a:rPr lang="nb-NO" sz="1200" kern="1200" dirty="0" smtClean="0">
                <a:solidFill>
                  <a:schemeClr val="tx1"/>
                </a:solidFill>
                <a:effectLst/>
                <a:latin typeface="+mn-lt"/>
                <a:ea typeface="+mn-ea"/>
                <a:cs typeface="+mn-cs"/>
              </a:rPr>
              <a:t>Da vårt byråd fikk tillit fra velgerne i 2015 etter 20 år med ett annet politisk flertall hadde Oslo den lengste barnehagekøen blant storbyene. Det er krevende for foreldre som ikke kunne vite når man kom tilbake på jobben, kanskje måtte finne løsninger man ikke egentlig ønsket. Derfor gikk vi til valg på å bygge 3000 flere barnehageplasser i Oslo slik at småbarnsforeldre får slippe denne uroen. Det klarer vi med hjelp av en svært moderat eiendomsskatt. Det tar tid å bygge barnehager, men vi har allerede bygget over 2000 flere plasser. Nå åpnes en ny barnehage i måneden i snitt, og vi er i rute til å nå målet om å bygge 3000 plasser. Målet vårt er at alle skal få barnehageplass så raskt som mulig i nærheten av der de bor. </a:t>
            </a:r>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11</a:t>
            </a:fld>
            <a:endParaRPr lang="nb-NO"/>
          </a:p>
        </p:txBody>
      </p:sp>
    </p:spTree>
    <p:extLst>
      <p:ext uri="{BB962C8B-B14F-4D97-AF65-F5344CB8AC3E}">
        <p14:creationId xmlns:p14="http://schemas.microsoft.com/office/powerpoint/2010/main" val="104581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Mer</a:t>
            </a:r>
            <a:r>
              <a:rPr lang="nb-NO" baseline="0" dirty="0" smtClean="0"/>
              <a:t> byråkrati</a:t>
            </a:r>
          </a:p>
          <a:p>
            <a:r>
              <a:rPr lang="nb-NO" baseline="0" dirty="0" smtClean="0"/>
              <a:t>Mindre lønnsomt å jobbe</a:t>
            </a:r>
          </a:p>
          <a:p>
            <a:r>
              <a:rPr lang="nb-NO" baseline="0" dirty="0" smtClean="0"/>
              <a:t>Mange som har rett vil ikke få</a:t>
            </a:r>
          </a:p>
          <a:p>
            <a:endParaRPr lang="nb-NO" dirty="0"/>
          </a:p>
        </p:txBody>
      </p:sp>
      <p:sp>
        <p:nvSpPr>
          <p:cNvPr id="4" name="Plassholder for lysbildenummer 3"/>
          <p:cNvSpPr>
            <a:spLocks noGrp="1"/>
          </p:cNvSpPr>
          <p:nvPr>
            <p:ph type="sldNum" sz="quarter" idx="10"/>
          </p:nvPr>
        </p:nvSpPr>
        <p:spPr/>
        <p:txBody>
          <a:bodyPr/>
          <a:lstStyle/>
          <a:p>
            <a:fld id="{0FE2258A-989F-417F-B150-487C08D84895}" type="slidenum">
              <a:rPr lang="nb-NO" smtClean="0"/>
              <a:t>13</a:t>
            </a:fld>
            <a:endParaRPr lang="nb-NO"/>
          </a:p>
        </p:txBody>
      </p:sp>
    </p:spTree>
    <p:extLst>
      <p:ext uri="{BB962C8B-B14F-4D97-AF65-F5344CB8AC3E}">
        <p14:creationId xmlns:p14="http://schemas.microsoft.com/office/powerpoint/2010/main" val="3728365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1" y="0"/>
            <a:ext cx="12196893" cy="6860446"/>
          </a:xfrm>
          <a:prstGeom prst="rect">
            <a:avLst/>
          </a:prstGeom>
          <a:solidFill>
            <a:schemeClr val="accent3"/>
          </a:solidFill>
        </p:spPr>
        <p:txBody>
          <a:bodyPr lIns="0" tIns="720072" rIns="0" bIns="0" anchor="t" anchorCtr="1"/>
          <a:lstStyle>
            <a:lvl1pPr marL="0" indent="0" algn="ctr">
              <a:buNone/>
              <a:defRPr sz="2000"/>
            </a:lvl1pPr>
          </a:lstStyle>
          <a:p>
            <a:r>
              <a:rPr lang="nb-NO" dirty="0"/>
              <a:t>Sett inn bilde via menyen «Sett inn» øverst i PPT </a:t>
            </a:r>
          </a:p>
        </p:txBody>
      </p:sp>
      <p:sp>
        <p:nvSpPr>
          <p:cNvPr id="2" name="Tittel 1"/>
          <p:cNvSpPr>
            <a:spLocks noGrp="1"/>
          </p:cNvSpPr>
          <p:nvPr>
            <p:ph type="ctrTitle" hasCustomPrompt="1"/>
          </p:nvPr>
        </p:nvSpPr>
        <p:spPr>
          <a:xfrm>
            <a:off x="3025363" y="1764630"/>
            <a:ext cx="8607878" cy="2700963"/>
          </a:xfrm>
          <a:blipFill>
            <a:blip r:embed="rId2"/>
            <a:stretch>
              <a:fillRect/>
            </a:stretch>
          </a:blipFill>
        </p:spPr>
        <p:txBody>
          <a:bodyPr lIns="342034" rIns="2700270" bIns="774078" anchor="b">
            <a:normAutofit/>
          </a:bodyPr>
          <a:lstStyle>
            <a:lvl1pPr algn="l">
              <a:defRPr sz="3800" b="1">
                <a:solidFill>
                  <a:schemeClr val="bg1"/>
                </a:solidFill>
              </a:defRPr>
            </a:lvl1pPr>
          </a:lstStyle>
          <a:p>
            <a:r>
              <a:rPr lang="nb-NO" dirty="0"/>
              <a:t>Klikk for å legge til tittelstil</a:t>
            </a:r>
          </a:p>
        </p:txBody>
      </p:sp>
      <p:sp>
        <p:nvSpPr>
          <p:cNvPr id="3" name="Undertittel 2"/>
          <p:cNvSpPr>
            <a:spLocks noGrp="1"/>
          </p:cNvSpPr>
          <p:nvPr>
            <p:ph type="subTitle" idx="1" hasCustomPrompt="1"/>
          </p:nvPr>
        </p:nvSpPr>
        <p:spPr>
          <a:xfrm>
            <a:off x="3379987" y="3718548"/>
            <a:ext cx="5845074" cy="643446"/>
          </a:xfrm>
        </p:spPr>
        <p:txBody>
          <a:bodyPr lIns="0">
            <a:normAutofit/>
          </a:bodyPr>
          <a:lstStyle>
            <a:lvl1pPr marL="0" indent="0" algn="l">
              <a:buNone/>
              <a:defRPr sz="3800">
                <a:solidFill>
                  <a:schemeClr val="bg1"/>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Klikk for å legge til undertittel</a:t>
            </a:r>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8647" y="4555624"/>
            <a:ext cx="1300398" cy="1300276"/>
          </a:xfrm>
          <a:prstGeom prst="rect">
            <a:avLst/>
          </a:prstGeom>
        </p:spPr>
      </p:pic>
      <p:sp>
        <p:nvSpPr>
          <p:cNvPr id="8" name="TextBox 7"/>
          <p:cNvSpPr txBox="1"/>
          <p:nvPr userDrawn="1"/>
        </p:nvSpPr>
        <p:spPr>
          <a:xfrm>
            <a:off x="9533508" y="550203"/>
            <a:ext cx="2099733" cy="677108"/>
          </a:xfrm>
          <a:prstGeom prst="rect">
            <a:avLst/>
          </a:prstGeom>
          <a:noFill/>
        </p:spPr>
        <p:txBody>
          <a:bodyPr wrap="square" rtlCol="0">
            <a:spAutoFit/>
          </a:bodyPr>
          <a:lstStyle/>
          <a:p>
            <a:pPr algn="r"/>
            <a:r>
              <a:rPr lang="en-US" sz="1900" b="1" dirty="0">
                <a:solidFill>
                  <a:srgbClr val="FF0000"/>
                </a:solidFill>
              </a:rPr>
              <a:t>For de mange</a:t>
            </a:r>
            <a:endParaRPr lang="en-US" sz="1900" b="0" dirty="0">
              <a:solidFill>
                <a:srgbClr val="FF0000"/>
              </a:solidFill>
            </a:endParaRPr>
          </a:p>
          <a:p>
            <a:pPr algn="r"/>
            <a:r>
              <a:rPr lang="en-US" sz="1900" b="0" dirty="0">
                <a:solidFill>
                  <a:srgbClr val="FF0000"/>
                </a:solidFill>
              </a:rPr>
              <a:t>– </a:t>
            </a:r>
            <a:r>
              <a:rPr lang="en-US" sz="1900" b="0" dirty="0" err="1">
                <a:solidFill>
                  <a:srgbClr val="FF0000"/>
                </a:solidFill>
              </a:rPr>
              <a:t>Ikke</a:t>
            </a:r>
            <a:r>
              <a:rPr lang="en-US" sz="1900" b="0" dirty="0">
                <a:solidFill>
                  <a:srgbClr val="FF0000"/>
                </a:solidFill>
              </a:rPr>
              <a:t> for de </a:t>
            </a:r>
            <a:r>
              <a:rPr lang="en-US" sz="1900" b="0" dirty="0" err="1">
                <a:solidFill>
                  <a:srgbClr val="FF0000"/>
                </a:solidFill>
              </a:rPr>
              <a:t>få</a:t>
            </a:r>
            <a:endParaRPr lang="en-US" sz="1900" b="1" dirty="0">
              <a:solidFill>
                <a:srgbClr val="FF0000"/>
              </a:solidFill>
            </a:endParaRP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65337" y="2034727"/>
            <a:ext cx="4502028" cy="450161"/>
          </a:xfrm>
        </p:spPr>
        <p:txBody>
          <a:bodyPr anchor="t">
            <a:noAutofit/>
          </a:bodyPr>
          <a:lstStyle>
            <a:lvl1pPr marL="0" indent="0">
              <a:buNone/>
              <a:defRPr sz="2800" b="1"/>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65337" y="2484886"/>
            <a:ext cx="4502028" cy="374533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5762595" y="2034727"/>
            <a:ext cx="4502028" cy="450161"/>
          </a:xfrm>
        </p:spPr>
        <p:txBody>
          <a:bodyPr anchor="t">
            <a:noAutofit/>
          </a:bodyPr>
          <a:lstStyle>
            <a:lvl1pPr marL="0" indent="0">
              <a:buNone/>
              <a:defRPr sz="2800" b="1"/>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762595" y="2484886"/>
            <a:ext cx="4502028" cy="374533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10.05.2019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2" name="Tittel 1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83651F3-9B16-40C6-B209-3688FC9C95F6}" type="datetimeFigureOut">
              <a:rPr lang="nb-NO" smtClean="0"/>
              <a:t>10.05.2019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10.05.2019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brødtekst – bullet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743143" y="2329153"/>
            <a:ext cx="10761292" cy="407313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743144" y="1869194"/>
            <a:ext cx="10759601" cy="363684"/>
          </a:xfrm>
        </p:spPr>
        <p:txBody>
          <a:bodyPr>
            <a:noAutofit/>
          </a:bodyPr>
          <a:lstStyle>
            <a:lvl1pPr marL="0" indent="0">
              <a:buFontTx/>
              <a:buNone/>
              <a:defRPr sz="2000" b="1"/>
            </a:lvl1pPr>
            <a:lvl2pPr marL="324065" indent="0">
              <a:buNone/>
              <a:defRPr sz="2000"/>
            </a:lvl2pPr>
            <a:lvl3pPr marL="612122" indent="0">
              <a:buNone/>
              <a:defRPr sz="2000"/>
            </a:lvl3pPr>
            <a:lvl4pPr marL="900180" indent="0">
              <a:buNone/>
              <a:defRPr sz="2000"/>
            </a:lvl4pPr>
            <a:lvl5pPr marL="1188238"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13349060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83651F3-9B16-40C6-B209-3688FC9C95F6}" type="datetimeFigureOut">
              <a:rPr lang="nb-NO" smtClean="0"/>
              <a:t>10.05.2019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tel og innhold Rød bg">
    <p:bg>
      <p:bgPr>
        <a:solidFill>
          <a:schemeClr val="accent5"/>
        </a:solidFill>
        <a:effectLst/>
      </p:bgPr>
    </p:bg>
    <p:spTree>
      <p:nvGrpSpPr>
        <p:cNvPr id="1" name=""/>
        <p:cNvGrpSpPr/>
        <p:nvPr/>
      </p:nvGrpSpPr>
      <p:grpSpPr>
        <a:xfrm>
          <a:off x="0" y="0"/>
          <a:ext cx="0" cy="0"/>
          <a:chOff x="0" y="0"/>
          <a:chExt cx="0" cy="0"/>
        </a:xfrm>
      </p:grpSpPr>
      <p:sp>
        <p:nvSpPr>
          <p:cNvPr id="10" name="Rektangel 9"/>
          <p:cNvSpPr/>
          <p:nvPr userDrawn="1"/>
        </p:nvSpPr>
        <p:spPr>
          <a:xfrm>
            <a:off x="42042" y="277398"/>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5" tIns="22863" rIns="45725" bIns="22863" rtlCol="0" anchor="ctr"/>
          <a:lstStyle/>
          <a:p>
            <a:pPr algn="ctr"/>
            <a:endParaRPr lang="nb-NO"/>
          </a:p>
        </p:txBody>
      </p:sp>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solidFill>
                  <a:schemeClr val="bg1"/>
                </a:solidFill>
              </a:defRPr>
            </a:lvl1pPr>
          </a:lstStyle>
          <a:p>
            <a:fld id="{983651F3-9B16-40C6-B209-3688FC9C95F6}" type="datetimeFigureOut">
              <a:rPr lang="nb-NO" smtClean="0"/>
              <a:pPr/>
              <a:t>10.05.2019</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8850" y="1485529"/>
            <a:ext cx="781454" cy="781381"/>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9153" y="643179"/>
            <a:ext cx="2641152" cy="813596"/>
          </a:xfrm>
          <a:prstGeom prst="rect">
            <a:avLst/>
          </a:prstGeom>
        </p:spPr>
      </p:pic>
    </p:spTree>
    <p:extLst>
      <p:ext uri="{BB962C8B-B14F-4D97-AF65-F5344CB8AC3E}">
        <p14:creationId xmlns:p14="http://schemas.microsoft.com/office/powerpoint/2010/main" val="418930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83651F3-9B16-40C6-B209-3688FC9C95F6}" type="datetimeFigureOut">
              <a:rPr lang="nb-NO" smtClean="0"/>
              <a:t>10.05.2019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smtClean="0"/>
              <a:t>Klikk for å redigere tittelstil</a:t>
            </a:r>
            <a:endParaRPr lang="nb-NO"/>
          </a:p>
        </p:txBody>
      </p:sp>
      <p:sp>
        <p:nvSpPr>
          <p:cNvPr id="2" name="Plassholder for bilde 1"/>
          <p:cNvSpPr>
            <a:spLocks noGrp="1"/>
          </p:cNvSpPr>
          <p:nvPr>
            <p:ph type="pic" sz="quarter" idx="13"/>
          </p:nvPr>
        </p:nvSpPr>
        <p:spPr>
          <a:xfrm>
            <a:off x="6086741" y="2034727"/>
            <a:ext cx="4096845" cy="4195495"/>
          </a:xfrm>
          <a:prstGeom prst="rect">
            <a:avLst/>
          </a:prstGeom>
          <a:solidFill>
            <a:schemeClr val="accent3"/>
          </a:solidFill>
        </p:spPr>
        <p:txBody>
          <a:bodyPr lIns="0" tIns="1080000" rIns="0" bIns="0" anchor="t" anchorCtr="1"/>
          <a:lstStyle>
            <a:lvl1pPr marL="0" indent="0" algn="ctr">
              <a:buNone/>
              <a:defRPr sz="2000"/>
            </a:lvl1pPr>
          </a:lstStyle>
          <a:p>
            <a:r>
              <a:rPr lang="nb-NO" smtClean="0"/>
              <a:t>Klikk ikonet for å legge til et bilde</a:t>
            </a:r>
            <a:endParaRPr lang="nb-NO"/>
          </a:p>
        </p:txBody>
      </p:sp>
      <p:sp>
        <p:nvSpPr>
          <p:cNvPr id="10" name="Plassholder for tekst 9"/>
          <p:cNvSpPr>
            <a:spLocks noGrp="1"/>
          </p:cNvSpPr>
          <p:nvPr>
            <p:ph type="body" sz="quarter" idx="14"/>
          </p:nvPr>
        </p:nvSpPr>
        <p:spPr>
          <a:xfrm>
            <a:off x="666302" y="2034727"/>
            <a:ext cx="4826173" cy="4195495"/>
          </a:xfrm>
          <a:prstGeom prst="rect">
            <a:avLst/>
          </a:prstGeom>
        </p:spPr>
        <p:txBody>
          <a:bodyPr lIns="0" tIns="0" rIns="0" bIns="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45500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t bilde med tittel og teks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2154" y="315114"/>
            <a:ext cx="5762595" cy="6230221"/>
          </a:xfrm>
          <a:prstGeom prst="rect">
            <a:avLst/>
          </a:prstGeom>
          <a:solidFill>
            <a:schemeClr val="accent3"/>
          </a:solidFill>
        </p:spPr>
        <p:txBody>
          <a:bodyPr lIns="0" tIns="2160000" rIns="0" bIns="0" anchor="t" anchorCtr="1"/>
          <a:lstStyle>
            <a:lvl1pPr marL="0" indent="0" algn="ctr">
              <a:buNone/>
              <a:defRPr sz="2000"/>
            </a:lvl1pPr>
          </a:lstStyle>
          <a:p>
            <a:r>
              <a:rPr lang="nb-NO" smtClean="0"/>
              <a:t>Klikk ikonet for å legge til et bilde</a:t>
            </a:r>
            <a:endParaRPr lang="nb-NO"/>
          </a:p>
        </p:txBody>
      </p:sp>
      <p:sp>
        <p:nvSpPr>
          <p:cNvPr id="9" name="Tittel 8"/>
          <p:cNvSpPr>
            <a:spLocks noGrp="1"/>
          </p:cNvSpPr>
          <p:nvPr>
            <p:ph type="title"/>
          </p:nvPr>
        </p:nvSpPr>
        <p:spPr/>
        <p:txBody>
          <a:bodyPr/>
          <a:lstStyle/>
          <a:p>
            <a:r>
              <a:rPr lang="nb-NO" smtClean="0"/>
              <a:t>Klikk for å redigere tittelstil</a:t>
            </a:r>
            <a:endParaRPr lang="nb-NO"/>
          </a:p>
        </p:txBody>
      </p:sp>
      <p:sp>
        <p:nvSpPr>
          <p:cNvPr id="10" name="Plassholder for tekst 9"/>
          <p:cNvSpPr>
            <a:spLocks noGrp="1"/>
          </p:cNvSpPr>
          <p:nvPr>
            <p:ph type="body" sz="quarter" idx="14"/>
          </p:nvPr>
        </p:nvSpPr>
        <p:spPr>
          <a:xfrm>
            <a:off x="6608978" y="2881027"/>
            <a:ext cx="4133143" cy="3664306"/>
          </a:xfrm>
          <a:prstGeom prst="rect">
            <a:avLst/>
          </a:prstGeom>
        </p:spPr>
        <p:txBody>
          <a:bodyPr lIns="0" tIns="0" rIns="0" bIns="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7"/>
          <p:cNvSpPr>
            <a:spLocks noGrp="1"/>
          </p:cNvSpPr>
          <p:nvPr>
            <p:ph type="body" sz="quarter" idx="15" hasCustomPrompt="1"/>
          </p:nvPr>
        </p:nvSpPr>
        <p:spPr>
          <a:xfrm>
            <a:off x="6514046" y="2058136"/>
            <a:ext cx="4228095" cy="450161"/>
          </a:xfrm>
        </p:spPr>
        <p:txBody>
          <a:bodyPr/>
          <a:lstStyle>
            <a:lvl1pPr marL="0" indent="0">
              <a:buNone/>
              <a:defRPr>
                <a:solidFill>
                  <a:schemeClr val="accent1"/>
                </a:solidFill>
              </a:defRPr>
            </a:lvl1pPr>
          </a:lstStyle>
          <a:p>
            <a:pPr lvl="0"/>
            <a:r>
              <a:rPr lang="nb-NO" dirty="0"/>
              <a:t>Underoverskrift</a:t>
            </a:r>
          </a:p>
        </p:txBody>
      </p:sp>
    </p:spTree>
    <p:extLst>
      <p:ext uri="{BB962C8B-B14F-4D97-AF65-F5344CB8AC3E}">
        <p14:creationId xmlns:p14="http://schemas.microsoft.com/office/powerpoint/2010/main" val="303370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eloverskrift">
    <p:spTree>
      <p:nvGrpSpPr>
        <p:cNvPr id="1" name=""/>
        <p:cNvGrpSpPr/>
        <p:nvPr/>
      </p:nvGrpSpPr>
      <p:grpSpPr>
        <a:xfrm>
          <a:off x="0" y="0"/>
          <a:ext cx="0" cy="0"/>
          <a:chOff x="0" y="0"/>
          <a:chExt cx="0" cy="0"/>
        </a:xfrm>
      </p:grpSpPr>
      <p:sp>
        <p:nvSpPr>
          <p:cNvPr id="17" name="Rektangel 16"/>
          <p:cNvSpPr/>
          <p:nvPr userDrawn="1"/>
        </p:nvSpPr>
        <p:spPr>
          <a:xfrm>
            <a:off x="1" y="0"/>
            <a:ext cx="12195175"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5" tIns="22863" rIns="45725" bIns="22863" rtlCol="0" anchor="ctr"/>
          <a:lstStyle/>
          <a:p>
            <a:pPr algn="ctr"/>
            <a:endParaRPr lang="nb-NO"/>
          </a:p>
        </p:txBody>
      </p:sp>
      <p:sp>
        <p:nvSpPr>
          <p:cNvPr id="2" name="Tittel 1"/>
          <p:cNvSpPr>
            <a:spLocks noGrp="1"/>
          </p:cNvSpPr>
          <p:nvPr>
            <p:ph type="ctrTitle" hasCustomPrompt="1"/>
          </p:nvPr>
        </p:nvSpPr>
        <p:spPr>
          <a:xfrm>
            <a:off x="3025363" y="1764630"/>
            <a:ext cx="8607878" cy="2700963"/>
          </a:xfrm>
          <a:blipFill>
            <a:blip r:embed="rId2"/>
            <a:stretch>
              <a:fillRect/>
            </a:stretch>
          </a:blipFill>
        </p:spPr>
        <p:txBody>
          <a:bodyPr lIns="342034" rIns="2700270" bIns="774078" anchor="b">
            <a:normAutofit/>
          </a:bodyPr>
          <a:lstStyle>
            <a:lvl1pPr algn="l">
              <a:defRPr sz="3800" b="1">
                <a:solidFill>
                  <a:schemeClr val="bg1"/>
                </a:solidFill>
              </a:defRPr>
            </a:lvl1pPr>
          </a:lstStyle>
          <a:p>
            <a:r>
              <a:rPr lang="nb-NO" dirty="0"/>
              <a:t>Klikk for å legge til tittelstil</a:t>
            </a:r>
          </a:p>
        </p:txBody>
      </p:sp>
      <p:sp>
        <p:nvSpPr>
          <p:cNvPr id="3" name="Undertittel 2"/>
          <p:cNvSpPr>
            <a:spLocks noGrp="1"/>
          </p:cNvSpPr>
          <p:nvPr>
            <p:ph type="subTitle" idx="1" hasCustomPrompt="1"/>
          </p:nvPr>
        </p:nvSpPr>
        <p:spPr>
          <a:xfrm>
            <a:off x="3379987" y="3718548"/>
            <a:ext cx="5845074" cy="643446"/>
          </a:xfrm>
        </p:spPr>
        <p:txBody>
          <a:bodyPr lIns="0">
            <a:normAutofit/>
          </a:bodyPr>
          <a:lstStyle>
            <a:lvl1pPr marL="0" indent="0" algn="l">
              <a:buNone/>
              <a:defRPr sz="3800">
                <a:solidFill>
                  <a:schemeClr val="bg1"/>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Klikk for å legge til undertittel</a:t>
            </a:r>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8647" y="4555624"/>
            <a:ext cx="1300398" cy="1300276"/>
          </a:xfrm>
          <a:prstGeom prst="rect">
            <a:avLst/>
          </a:prstGeom>
        </p:spPr>
      </p:pic>
    </p:spTree>
    <p:extLst>
      <p:ext uri="{BB962C8B-B14F-4D97-AF65-F5344CB8AC3E}">
        <p14:creationId xmlns:p14="http://schemas.microsoft.com/office/powerpoint/2010/main" val="196554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tittel">
    <p:spTree>
      <p:nvGrpSpPr>
        <p:cNvPr id="1" name=""/>
        <p:cNvGrpSpPr/>
        <p:nvPr/>
      </p:nvGrpSpPr>
      <p:grpSpPr>
        <a:xfrm>
          <a:off x="0" y="0"/>
          <a:ext cx="0" cy="0"/>
          <a:chOff x="0" y="0"/>
          <a:chExt cx="0" cy="0"/>
        </a:xfrm>
      </p:grpSpPr>
      <p:sp>
        <p:nvSpPr>
          <p:cNvPr id="6" name="Plassholder for bilde 1"/>
          <p:cNvSpPr>
            <a:spLocks noGrp="1"/>
          </p:cNvSpPr>
          <p:nvPr>
            <p:ph type="pic" sz="quarter" idx="13"/>
          </p:nvPr>
        </p:nvSpPr>
        <p:spPr>
          <a:xfrm>
            <a:off x="1" y="0"/>
            <a:ext cx="12196893" cy="6860446"/>
          </a:xfrm>
          <a:prstGeom prst="rect">
            <a:avLst/>
          </a:prstGeom>
          <a:solidFill>
            <a:schemeClr val="accent3"/>
          </a:solidFill>
        </p:spPr>
        <p:txBody>
          <a:bodyPr lIns="0" tIns="2160000" rIns="0" bIns="0" anchor="t" anchorCtr="1"/>
          <a:lstStyle>
            <a:lvl1pPr marL="0" indent="0" algn="ctr">
              <a:buNone/>
              <a:defRPr sz="2000"/>
            </a:lvl1pPr>
          </a:lstStyle>
          <a:p>
            <a:r>
              <a:rPr lang="nb-NO" smtClean="0"/>
              <a:t>Klikk ikonet for å legge til et bilde</a:t>
            </a:r>
            <a:endParaRPr lang="nb-NO"/>
          </a:p>
        </p:txBody>
      </p:sp>
      <p:sp>
        <p:nvSpPr>
          <p:cNvPr id="7" name="Plassholder for tekst 3"/>
          <p:cNvSpPr>
            <a:spLocks noGrp="1"/>
          </p:cNvSpPr>
          <p:nvPr>
            <p:ph type="body" sz="quarter" idx="14" hasCustomPrompt="1"/>
          </p:nvPr>
        </p:nvSpPr>
        <p:spPr>
          <a:xfrm>
            <a:off x="10768850" y="1485529"/>
            <a:ext cx="781454" cy="78138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83651F3-9B16-40C6-B209-3688FC9C95F6}" type="datetimeFigureOut">
              <a:rPr lang="nb-NO" smtClean="0"/>
              <a:t>10.05.2019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dirty="0"/>
          </a:p>
        </p:txBody>
      </p:sp>
      <p:pic>
        <p:nvPicPr>
          <p:cNvPr id="10" name="Picture 9">
            <a:extLst>
              <a:ext uri="{FF2B5EF4-FFF2-40B4-BE49-F238E27FC236}">
                <a16:creationId xmlns="" xmlns:a16="http://schemas.microsoft.com/office/drawing/2014/main" id="{C8C52140-B7C3-0B46-8A7C-EFD48BDAA1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4200" y="659942"/>
            <a:ext cx="2606104" cy="802800"/>
          </a:xfrm>
          <a:prstGeom prst="rect">
            <a:avLst/>
          </a:prstGeom>
        </p:spPr>
      </p:pic>
    </p:spTree>
    <p:extLst>
      <p:ext uri="{BB962C8B-B14F-4D97-AF65-F5344CB8AC3E}">
        <p14:creationId xmlns:p14="http://schemas.microsoft.com/office/powerpoint/2010/main" val="57013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60446"/>
          </a:xfrm>
          <a:prstGeom prst="rect">
            <a:avLst/>
          </a:prstGeom>
          <a:solidFill>
            <a:schemeClr val="accent3"/>
          </a:solidFill>
        </p:spPr>
        <p:txBody>
          <a:bodyPr lIns="0" tIns="2160000" rIns="0" bIns="0" anchor="t" anchorCtr="1"/>
          <a:lstStyle>
            <a:lvl1pPr marL="0" indent="0" algn="ctr">
              <a:buNone/>
              <a:defRPr sz="2000"/>
            </a:lvl1pPr>
          </a:lstStyle>
          <a:p>
            <a:r>
              <a:rPr lang="nb-NO" smtClean="0"/>
              <a:t>Klikk ikonet for å legge til et bilde</a:t>
            </a:r>
            <a:endParaRPr lang="nb-NO"/>
          </a:p>
        </p:txBody>
      </p:sp>
      <p:sp>
        <p:nvSpPr>
          <p:cNvPr id="4" name="Plassholder for tekst 3"/>
          <p:cNvSpPr>
            <a:spLocks noGrp="1"/>
          </p:cNvSpPr>
          <p:nvPr>
            <p:ph type="body" sz="quarter" idx="14" hasCustomPrompt="1"/>
          </p:nvPr>
        </p:nvSpPr>
        <p:spPr>
          <a:xfrm>
            <a:off x="10768850" y="1485529"/>
            <a:ext cx="781454" cy="78138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6" name="Picture 5">
            <a:extLst>
              <a:ext uri="{FF2B5EF4-FFF2-40B4-BE49-F238E27FC236}">
                <a16:creationId xmlns="" xmlns:a16="http://schemas.microsoft.com/office/drawing/2014/main" id="{234860CE-0E83-FB4A-9F5F-C2CCEB73BB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4200" y="659942"/>
            <a:ext cx="2606104" cy="802800"/>
          </a:xfrm>
          <a:prstGeom prst="rect">
            <a:avLst/>
          </a:prstGeom>
        </p:spPr>
      </p:pic>
    </p:spTree>
    <p:extLst>
      <p:ext uri="{BB962C8B-B14F-4D97-AF65-F5344CB8AC3E}">
        <p14:creationId xmlns:p14="http://schemas.microsoft.com/office/powerpoint/2010/main" val="213773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66301" y="2034727"/>
            <a:ext cx="4502028" cy="419549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5762596" y="2034727"/>
            <a:ext cx="4502028" cy="419549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10.05.2019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21327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647389"/>
            <a:ext cx="8859991" cy="801285"/>
          </a:xfrm>
          <a:prstGeom prst="rect">
            <a:avLst/>
          </a:prstGeom>
          <a:solidFill>
            <a:schemeClr val="bg1"/>
          </a:solidFill>
          <a:ln w="12700" cap="rnd">
            <a:noFill/>
          </a:ln>
        </p:spPr>
        <p:txBody>
          <a:bodyPr vert="horz" lIns="666066" tIns="0" rIns="0" bIns="0" rtlCol="0" anchor="ctr" anchorCtr="0">
            <a:normAutofit/>
          </a:bodyPr>
          <a:lstStyle/>
          <a:p>
            <a:r>
              <a:rPr lang="nb-NO" dirty="0"/>
              <a:t>Klikk for å redigere tittelstil</a:t>
            </a:r>
          </a:p>
        </p:txBody>
      </p:sp>
      <p:sp>
        <p:nvSpPr>
          <p:cNvPr id="3" name="Plassholder for tekst 2"/>
          <p:cNvSpPr>
            <a:spLocks noGrp="1"/>
          </p:cNvSpPr>
          <p:nvPr>
            <p:ph type="body" idx="1"/>
          </p:nvPr>
        </p:nvSpPr>
        <p:spPr>
          <a:xfrm>
            <a:off x="666302" y="2034727"/>
            <a:ext cx="9598323" cy="4195495"/>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66302" y="6448073"/>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10.05.2019</a:t>
            </a:fld>
            <a:endParaRPr lang="nb-NO"/>
          </a:p>
        </p:txBody>
      </p:sp>
      <p:sp>
        <p:nvSpPr>
          <p:cNvPr id="5" name="Plassholder for bunntekst 4"/>
          <p:cNvSpPr>
            <a:spLocks noGrp="1"/>
          </p:cNvSpPr>
          <p:nvPr>
            <p:ph type="ftr" sz="quarter" idx="3"/>
          </p:nvPr>
        </p:nvSpPr>
        <p:spPr>
          <a:xfrm>
            <a:off x="1984488" y="6448073"/>
            <a:ext cx="7445475" cy="184709"/>
          </a:xfrm>
          <a:prstGeom prst="rect">
            <a:avLst/>
          </a:prstGeom>
        </p:spPr>
        <p:txBody>
          <a:bodyPr vert="horz" lIns="0" tIns="0" rIns="0" bIns="0" rtlCol="0" anchor="ctr">
            <a:normAutofit/>
          </a:bodyPr>
          <a:lstStyle>
            <a:lvl1pPr algn="ctr">
              <a:defRPr sz="1200">
                <a:solidFill>
                  <a:schemeClr val="dk1"/>
                </a:solidFill>
              </a:defRPr>
            </a:lvl1pPr>
          </a:lstStyle>
          <a:p>
            <a:endParaRPr lang="nb-NO" dirty="0"/>
          </a:p>
        </p:txBody>
      </p:sp>
      <p:sp>
        <p:nvSpPr>
          <p:cNvPr id="6" name="Plassholder for lysbildenummer 5"/>
          <p:cNvSpPr>
            <a:spLocks noGrp="1"/>
          </p:cNvSpPr>
          <p:nvPr>
            <p:ph type="sldNum" sz="quarter" idx="4"/>
          </p:nvPr>
        </p:nvSpPr>
        <p:spPr>
          <a:xfrm>
            <a:off x="9901707"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12" name="Bild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68850" y="1507301"/>
            <a:ext cx="781454" cy="781381"/>
          </a:xfrm>
          <a:prstGeom prst="rect">
            <a:avLst/>
          </a:prstGeom>
        </p:spPr>
      </p:pic>
      <p:pic>
        <p:nvPicPr>
          <p:cNvPr id="8" name="Bild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30642" y="648233"/>
            <a:ext cx="2602890" cy="800441"/>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8" r:id="rId5"/>
    <p:sldLayoutId id="2147483661" r:id="rId6"/>
    <p:sldLayoutId id="2147483660" r:id="rId7"/>
    <p:sldLayoutId id="2147483659" r:id="rId8"/>
    <p:sldLayoutId id="2147483652" r:id="rId9"/>
    <p:sldLayoutId id="2147483653" r:id="rId10"/>
    <p:sldLayoutId id="2147483654" r:id="rId11"/>
    <p:sldLayoutId id="2147483655" r:id="rId12"/>
    <p:sldLayoutId id="2147483662" r:id="rId13"/>
  </p:sldLayoutIdLst>
  <p:txStyles>
    <p:titleStyle>
      <a:lvl1pPr algn="l" defTabSz="914445" rtl="0" eaLnBrk="1" latinLnBrk="0" hangingPunct="1">
        <a:lnSpc>
          <a:spcPct val="90000"/>
        </a:lnSpc>
        <a:spcBef>
          <a:spcPct val="0"/>
        </a:spcBef>
        <a:buNone/>
        <a:defRPr sz="3800" kern="1200">
          <a:solidFill>
            <a:schemeClr val="accent1"/>
          </a:solidFill>
          <a:latin typeface="+mj-lt"/>
          <a:ea typeface="+mj-ea"/>
          <a:cs typeface="+mj-cs"/>
        </a:defRPr>
      </a:lvl1pPr>
    </p:titleStyle>
    <p:body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p:sp>
      <p:pic>
        <p:nvPicPr>
          <p:cNvPr id="9" name="Picture 8" descr="SV_for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823" cy="6859588"/>
          </a:xfrm>
          <a:prstGeom prst="rect">
            <a:avLst/>
          </a:prstGeom>
        </p:spPr>
      </p:pic>
      <p:sp>
        <p:nvSpPr>
          <p:cNvPr id="3" name="Tittel 2"/>
          <p:cNvSpPr>
            <a:spLocks noGrp="1"/>
          </p:cNvSpPr>
          <p:nvPr>
            <p:ph type="ctrTitle"/>
          </p:nvPr>
        </p:nvSpPr>
        <p:spPr/>
        <p:txBody>
          <a:bodyPr/>
          <a:lstStyle/>
          <a:p>
            <a:r>
              <a:rPr lang="nb-NO" dirty="0" smtClean="0"/>
              <a:t>Oslo: Byen for barn og unge</a:t>
            </a:r>
            <a:endParaRPr lang="nb-NO" dirty="0"/>
          </a:p>
        </p:txBody>
      </p:sp>
      <p:sp>
        <p:nvSpPr>
          <p:cNvPr id="4" name="Undertittel 3"/>
          <p:cNvSpPr>
            <a:spLocks noGrp="1"/>
          </p:cNvSpPr>
          <p:nvPr>
            <p:ph type="subTitle" idx="1"/>
          </p:nvPr>
        </p:nvSpPr>
        <p:spPr>
          <a:xfrm>
            <a:off x="3379987" y="3718548"/>
            <a:ext cx="6233796" cy="643446"/>
          </a:xfrm>
        </p:spPr>
        <p:txBody>
          <a:bodyPr>
            <a:normAutofit fontScale="85000" lnSpcReduction="10000"/>
          </a:bodyPr>
          <a:lstStyle/>
          <a:p>
            <a:r>
              <a:rPr lang="nb-NO" dirty="0" smtClean="0"/>
              <a:t>En skole- og oppvekstpolitikk for alle</a:t>
            </a:r>
            <a:endParaRPr lang="nb-NO" dirty="0"/>
          </a:p>
        </p:txBody>
      </p:sp>
      <p:sp>
        <p:nvSpPr>
          <p:cNvPr id="7" name="TextBox 6"/>
          <p:cNvSpPr txBox="1"/>
          <p:nvPr/>
        </p:nvSpPr>
        <p:spPr>
          <a:xfrm>
            <a:off x="9903655" y="543761"/>
            <a:ext cx="1742785" cy="677108"/>
          </a:xfrm>
          <a:prstGeom prst="rect">
            <a:avLst/>
          </a:prstGeom>
          <a:noFill/>
        </p:spPr>
        <p:txBody>
          <a:bodyPr wrap="square" rtlCol="0">
            <a:spAutoFit/>
          </a:bodyPr>
          <a:lstStyle/>
          <a:p>
            <a:pPr algn="r"/>
            <a:r>
              <a:rPr lang="en-US" sz="1900" b="1" dirty="0">
                <a:solidFill>
                  <a:schemeClr val="bg1"/>
                </a:solidFill>
              </a:rPr>
              <a:t>For de mange</a:t>
            </a:r>
          </a:p>
          <a:p>
            <a:pPr algn="r"/>
            <a:r>
              <a:rPr lang="en-US" sz="1900" dirty="0">
                <a:solidFill>
                  <a:schemeClr val="bg1"/>
                </a:solidFill>
              </a:rPr>
              <a:t>– </a:t>
            </a:r>
            <a:r>
              <a:rPr lang="en-US" sz="1900" dirty="0" err="1">
                <a:solidFill>
                  <a:schemeClr val="bg1"/>
                </a:solidFill>
              </a:rPr>
              <a:t>Ikke</a:t>
            </a:r>
            <a:r>
              <a:rPr lang="en-US" sz="1900" dirty="0">
                <a:solidFill>
                  <a:schemeClr val="bg1"/>
                </a:solidFill>
              </a:rPr>
              <a:t> for de </a:t>
            </a:r>
            <a:r>
              <a:rPr lang="en-US" sz="1900" dirty="0" err="1">
                <a:solidFill>
                  <a:schemeClr val="bg1"/>
                </a:solidFill>
              </a:rPr>
              <a:t>få</a:t>
            </a:r>
            <a:endParaRPr lang="en-US" sz="1900" dirty="0">
              <a:solidFill>
                <a:schemeClr val="bg1"/>
              </a:solidFill>
            </a:endParaRPr>
          </a:p>
        </p:txBody>
      </p:sp>
      <p:pic>
        <p:nvPicPr>
          <p:cNvPr id="8"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47" y="4555624"/>
            <a:ext cx="1300398" cy="1300276"/>
          </a:xfrm>
          <a:prstGeom prst="rect">
            <a:avLst/>
          </a:prstGeom>
        </p:spPr>
      </p:pic>
    </p:spTree>
    <p:extLst>
      <p:ext uri="{BB962C8B-B14F-4D97-AF65-F5344CB8AC3E}">
        <p14:creationId xmlns:p14="http://schemas.microsoft.com/office/powerpoint/2010/main" val="2882148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Gratis AKS – Oslos store barnereform</a:t>
            </a:r>
          </a:p>
        </p:txBody>
      </p:sp>
      <p:sp>
        <p:nvSpPr>
          <p:cNvPr id="6" name="Plassholder for innhold 5">
            <a:extLst>
              <a:ext uri="{FF2B5EF4-FFF2-40B4-BE49-F238E27FC236}">
                <a16:creationId xmlns="" xmlns:a16="http://schemas.microsoft.com/office/drawing/2014/main" id="{DBC12CA9-4EFB-460B-9614-E9D8F1415448}"/>
              </a:ext>
            </a:extLst>
          </p:cNvPr>
          <p:cNvSpPr>
            <a:spLocks noGrp="1"/>
          </p:cNvSpPr>
          <p:nvPr>
            <p:ph sz="half" idx="2"/>
          </p:nvPr>
        </p:nvSpPr>
        <p:spPr/>
        <p:txBody>
          <a:bodyPr/>
          <a:lstStyle/>
          <a:p>
            <a:pPr marL="0" indent="0">
              <a:buNone/>
            </a:pPr>
            <a:r>
              <a:rPr lang="nb-NO" b="1" dirty="0">
                <a:solidFill>
                  <a:schemeClr val="accent1"/>
                </a:solidFill>
              </a:rPr>
              <a:t>Fra skolestart 2019</a:t>
            </a:r>
            <a:r>
              <a:rPr lang="nb-NO" b="1" dirty="0" smtClean="0">
                <a:solidFill>
                  <a:schemeClr val="accent1"/>
                </a:solidFill>
              </a:rPr>
              <a:t>:</a:t>
            </a:r>
            <a:endParaRPr lang="nb-NO" b="1" dirty="0">
              <a:solidFill>
                <a:schemeClr val="accent1"/>
              </a:solidFill>
            </a:endParaRPr>
          </a:p>
          <a:p>
            <a:r>
              <a:rPr lang="nb-NO" dirty="0"/>
              <a:t>16.000 barn får gratis </a:t>
            </a:r>
            <a:r>
              <a:rPr lang="nb-NO" dirty="0" smtClean="0"/>
              <a:t>AKS</a:t>
            </a:r>
            <a:endParaRPr lang="nb-NO" dirty="0"/>
          </a:p>
          <a:p>
            <a:r>
              <a:rPr lang="nb-NO" dirty="0"/>
              <a:t>Alle byens </a:t>
            </a:r>
            <a:r>
              <a:rPr lang="nb-NO" dirty="0" smtClean="0"/>
              <a:t>førsteklassinger</a:t>
            </a:r>
          </a:p>
          <a:p>
            <a:r>
              <a:rPr lang="nb-NO" dirty="0" smtClean="0"/>
              <a:t>1</a:t>
            </a:r>
            <a:r>
              <a:rPr lang="nb-NO" dirty="0"/>
              <a:t>.-4. trinn i Grorud, Stovner, Alna og Søndre </a:t>
            </a:r>
            <a:r>
              <a:rPr lang="nb-NO" dirty="0" smtClean="0"/>
              <a:t>Nordstrand</a:t>
            </a:r>
          </a:p>
          <a:p>
            <a:r>
              <a:rPr lang="nb-NO" dirty="0" smtClean="0"/>
              <a:t>Løftene </a:t>
            </a:r>
            <a:r>
              <a:rPr lang="nb-NO" dirty="0"/>
              <a:t>i byrådserklæringen fra 2015 er overoppfylt</a:t>
            </a:r>
            <a:r>
              <a:rPr lang="nb-NO" dirty="0" smtClean="0"/>
              <a:t>!</a:t>
            </a:r>
          </a:p>
          <a:p>
            <a:r>
              <a:rPr lang="nb-NO" dirty="0" smtClean="0"/>
              <a:t>Sparer barnefamilier 22.000,- i året – per barn</a:t>
            </a:r>
            <a:endParaRPr lang="nb-NO" dirty="0"/>
          </a:p>
        </p:txBody>
      </p:sp>
      <p:pic>
        <p:nvPicPr>
          <p:cNvPr id="3" name="Plassholder for innhold 2">
            <a:extLst>
              <a:ext uri="{FF2B5EF4-FFF2-40B4-BE49-F238E27FC236}">
                <a16:creationId xmlns="" xmlns:a16="http://schemas.microsoft.com/office/drawing/2014/main" id="{8D2E2E5C-0EBB-4F14-BE35-0B558B7197C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4805" y="2612962"/>
            <a:ext cx="4502150" cy="3375746"/>
          </a:xfrm>
        </p:spPr>
      </p:pic>
    </p:spTree>
    <p:extLst>
      <p:ext uri="{BB962C8B-B14F-4D97-AF65-F5344CB8AC3E}">
        <p14:creationId xmlns:p14="http://schemas.microsoft.com/office/powerpoint/2010/main" val="1458281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100" dirty="0" smtClean="0"/>
              <a:t>(Og la oss ikke glemme: </a:t>
            </a:r>
            <a:br>
              <a:rPr lang="nb-NO" sz="3100" dirty="0" smtClean="0"/>
            </a:br>
            <a:r>
              <a:rPr lang="nb-NO" dirty="0"/>
              <a:t>	</a:t>
            </a:r>
            <a:r>
              <a:rPr lang="nb-NO" dirty="0" smtClean="0"/>
              <a:t>		3000 nye barnehageplasser!)</a:t>
            </a:r>
            <a:endParaRPr lang="nb-NO"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73" y="2712615"/>
            <a:ext cx="7367653" cy="350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68780">
            <a:off x="414961" y="2376367"/>
            <a:ext cx="3677717" cy="305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Sylinder 8"/>
          <p:cNvSpPr txBox="1"/>
          <p:nvPr/>
        </p:nvSpPr>
        <p:spPr>
          <a:xfrm>
            <a:off x="5419287" y="2273417"/>
            <a:ext cx="5335398" cy="369332"/>
          </a:xfrm>
          <a:prstGeom prst="rect">
            <a:avLst/>
          </a:prstGeom>
          <a:noFill/>
        </p:spPr>
        <p:txBody>
          <a:bodyPr wrap="square" rtlCol="0">
            <a:spAutoFit/>
          </a:bodyPr>
          <a:lstStyle/>
          <a:p>
            <a:r>
              <a:rPr lang="nb-NO" b="1" dirty="0" smtClean="0">
                <a:solidFill>
                  <a:srgbClr val="FF0000"/>
                </a:solidFill>
              </a:rPr>
              <a:t>Store forskjeller: Andel </a:t>
            </a:r>
            <a:r>
              <a:rPr lang="nb-NO" b="1" dirty="0">
                <a:solidFill>
                  <a:srgbClr val="FF0000"/>
                </a:solidFill>
              </a:rPr>
              <a:t>barn i barnehage 1-5 år 2017</a:t>
            </a:r>
          </a:p>
        </p:txBody>
      </p:sp>
    </p:spTree>
    <p:extLst>
      <p:ext uri="{BB962C8B-B14F-4D97-AF65-F5344CB8AC3E}">
        <p14:creationId xmlns:p14="http://schemas.microsoft.com/office/powerpoint/2010/main" val="3607505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Jobben er ikke over i 2019!</a:t>
            </a:r>
          </a:p>
        </p:txBody>
      </p:sp>
      <p:sp>
        <p:nvSpPr>
          <p:cNvPr id="6" name="Plassholder for innhold 5">
            <a:extLst>
              <a:ext uri="{FF2B5EF4-FFF2-40B4-BE49-F238E27FC236}">
                <a16:creationId xmlns="" xmlns:a16="http://schemas.microsoft.com/office/drawing/2014/main" id="{DBC12CA9-4EFB-460B-9614-E9D8F1415448}"/>
              </a:ext>
            </a:extLst>
          </p:cNvPr>
          <p:cNvSpPr>
            <a:spLocks noGrp="1"/>
          </p:cNvSpPr>
          <p:nvPr>
            <p:ph sz="half" idx="2"/>
          </p:nvPr>
        </p:nvSpPr>
        <p:spPr>
          <a:xfrm>
            <a:off x="5754207" y="1766279"/>
            <a:ext cx="4502028" cy="4626132"/>
          </a:xfrm>
        </p:spPr>
        <p:txBody>
          <a:bodyPr>
            <a:normAutofit fontScale="77500" lnSpcReduction="20000"/>
          </a:bodyPr>
          <a:lstStyle/>
          <a:p>
            <a:pPr marL="0" indent="0">
              <a:buNone/>
            </a:pPr>
            <a:r>
              <a:rPr lang="nb-NO" dirty="0"/>
              <a:t>Vi går til valg på</a:t>
            </a:r>
            <a:r>
              <a:rPr lang="nb-NO" dirty="0" smtClean="0"/>
              <a:t>:</a:t>
            </a:r>
          </a:p>
          <a:p>
            <a:pPr marL="0" indent="0">
              <a:buNone/>
            </a:pPr>
            <a:endParaRPr lang="nb-NO" dirty="0"/>
          </a:p>
          <a:p>
            <a:r>
              <a:rPr lang="nb-NO" sz="2400" dirty="0"/>
              <a:t>Gratis AKS </a:t>
            </a:r>
            <a:r>
              <a:rPr lang="nb-NO" sz="2400"/>
              <a:t>til </a:t>
            </a:r>
            <a:r>
              <a:rPr lang="nb-NO" sz="2400" smtClean="0"/>
              <a:t>alle 1.-4.-klassinger </a:t>
            </a:r>
            <a:r>
              <a:rPr lang="nb-NO" sz="2400" dirty="0"/>
              <a:t>– og bedre kvalitet</a:t>
            </a:r>
          </a:p>
          <a:p>
            <a:r>
              <a:rPr lang="nb-NO" sz="2400" dirty="0" smtClean="0"/>
              <a:t>Mer praktisk, variert og aktiv skole der alle opplever mestring og får utvikle seg</a:t>
            </a:r>
            <a:endParaRPr lang="nb-NO" sz="2400" dirty="0" smtClean="0"/>
          </a:p>
          <a:p>
            <a:r>
              <a:rPr lang="nb-NO" sz="2400" dirty="0" smtClean="0"/>
              <a:t>Like muligheter for elever i videregående skole: </a:t>
            </a:r>
            <a:r>
              <a:rPr lang="nb-NO" sz="2400" dirty="0" smtClean="0"/>
              <a:t>Ny </a:t>
            </a:r>
            <a:r>
              <a:rPr lang="nb-NO" sz="2400" dirty="0"/>
              <a:t>inntaksordning </a:t>
            </a:r>
            <a:r>
              <a:rPr lang="nb-NO" sz="2400" dirty="0" smtClean="0"/>
              <a:t> og ny finansieringsmodell</a:t>
            </a:r>
            <a:endParaRPr lang="nb-NO" sz="2400" dirty="0"/>
          </a:p>
          <a:p>
            <a:r>
              <a:rPr lang="nb-NO" sz="2400" dirty="0" smtClean="0"/>
              <a:t>Skolefrukt, skolefrokost </a:t>
            </a:r>
            <a:r>
              <a:rPr lang="nb-NO" sz="2400" dirty="0"/>
              <a:t>og </a:t>
            </a:r>
            <a:r>
              <a:rPr lang="nb-NO" sz="2400" dirty="0" smtClean="0"/>
              <a:t>skolelunsj</a:t>
            </a:r>
            <a:endParaRPr lang="nb-NO" sz="2400" dirty="0"/>
          </a:p>
          <a:p>
            <a:r>
              <a:rPr lang="nb-NO" sz="2400" dirty="0" smtClean="0"/>
              <a:t>Forsøk </a:t>
            </a:r>
            <a:r>
              <a:rPr lang="nb-NO" sz="2400" dirty="0"/>
              <a:t>med utvidet skoledag uten hjemmelekser i </a:t>
            </a:r>
            <a:r>
              <a:rPr lang="nb-NO" sz="2400" dirty="0" smtClean="0"/>
              <a:t>grunnskolen og </a:t>
            </a:r>
            <a:r>
              <a:rPr lang="nb-NO" sz="2400" dirty="0" smtClean="0"/>
              <a:t>med karakterfri </a:t>
            </a:r>
            <a:r>
              <a:rPr lang="nb-NO" sz="2400" dirty="0" smtClean="0"/>
              <a:t>grunnskole</a:t>
            </a:r>
          </a:p>
          <a:p>
            <a:r>
              <a:rPr lang="nb-NO" sz="2400" dirty="0" smtClean="0"/>
              <a:t>Læreplassgaranti, bedre utstyr og flere som søker og gjennomfører yrkesfag</a:t>
            </a:r>
          </a:p>
          <a:p>
            <a:r>
              <a:rPr lang="nb-NO" sz="2400" dirty="0" smtClean="0"/>
              <a:t>Tjenestene ut av kontorene og inn på barn og unges arenaer!</a:t>
            </a:r>
            <a:endParaRPr lang="nb-NO" sz="2400" dirty="0"/>
          </a:p>
        </p:txBody>
      </p:sp>
      <p:pic>
        <p:nvPicPr>
          <p:cNvPr id="3" name="Plassholder for innhold 2">
            <a:extLst>
              <a:ext uri="{FF2B5EF4-FFF2-40B4-BE49-F238E27FC236}">
                <a16:creationId xmlns="" xmlns:a16="http://schemas.microsoft.com/office/drawing/2014/main" id="{F30443EA-75E2-4F40-9F05-3878DAD203A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66750" y="2444750"/>
            <a:ext cx="4502150" cy="3376612"/>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50" y="1852551"/>
            <a:ext cx="4895850" cy="407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884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Hva står på spill?</a:t>
            </a:r>
          </a:p>
        </p:txBody>
      </p:sp>
      <p:sp>
        <p:nvSpPr>
          <p:cNvPr id="6" name="Plassholder for innhold 5">
            <a:extLst>
              <a:ext uri="{FF2B5EF4-FFF2-40B4-BE49-F238E27FC236}">
                <a16:creationId xmlns="" xmlns:a16="http://schemas.microsoft.com/office/drawing/2014/main" id="{DBC12CA9-4EFB-460B-9614-E9D8F1415448}"/>
              </a:ext>
            </a:extLst>
          </p:cNvPr>
          <p:cNvSpPr>
            <a:spLocks noGrp="1"/>
          </p:cNvSpPr>
          <p:nvPr>
            <p:ph sz="half" idx="2"/>
          </p:nvPr>
        </p:nvSpPr>
        <p:spPr>
          <a:xfrm>
            <a:off x="5737429" y="2043116"/>
            <a:ext cx="4841088" cy="4195495"/>
          </a:xfrm>
        </p:spPr>
        <p:txBody>
          <a:bodyPr>
            <a:normAutofit fontScale="92500" lnSpcReduction="20000"/>
          </a:bodyPr>
          <a:lstStyle/>
          <a:p>
            <a:r>
              <a:rPr lang="nb-NO" b="1" dirty="0"/>
              <a:t>Høyre vil fjerne gratis AKS til tusenvis av </a:t>
            </a:r>
            <a:r>
              <a:rPr lang="nb-NO" b="1" dirty="0" smtClean="0"/>
              <a:t>barn </a:t>
            </a:r>
            <a:r>
              <a:rPr lang="nb-NO" dirty="0" smtClean="0"/>
              <a:t>og sende en ekstraregning </a:t>
            </a:r>
            <a:r>
              <a:rPr lang="nb-NO" dirty="0"/>
              <a:t>på 22.000 kroner i året til barnefamiliene – per </a:t>
            </a:r>
            <a:r>
              <a:rPr lang="nb-NO" dirty="0" smtClean="0"/>
              <a:t>barn</a:t>
            </a:r>
          </a:p>
          <a:p>
            <a:r>
              <a:rPr lang="nb-NO" dirty="0" smtClean="0"/>
              <a:t>Ingen endring i karakterbasert opptak eller stykkprisfinansiering</a:t>
            </a:r>
          </a:p>
          <a:p>
            <a:r>
              <a:rPr lang="nb-NO" dirty="0" smtClean="0"/>
              <a:t>Mer testing, mer teori, mindre </a:t>
            </a:r>
            <a:r>
              <a:rPr lang="nb-NO" dirty="0" smtClean="0"/>
              <a:t>faglig </a:t>
            </a:r>
            <a:r>
              <a:rPr lang="nb-NO" dirty="0" smtClean="0"/>
              <a:t>handlingsrom til </a:t>
            </a:r>
            <a:r>
              <a:rPr lang="nb-NO" dirty="0" smtClean="0"/>
              <a:t>lærere</a:t>
            </a:r>
          </a:p>
          <a:p>
            <a:r>
              <a:rPr lang="nb-NO" dirty="0" smtClean="0"/>
              <a:t>Mer profitt i velferd</a:t>
            </a:r>
            <a:endParaRPr lang="nb-NO" dirty="0" smtClean="0"/>
          </a:p>
          <a:p>
            <a:r>
              <a:rPr lang="nb-NO" dirty="0"/>
              <a:t>Et gjensyn med massive kutt i </a:t>
            </a:r>
            <a:r>
              <a:rPr lang="nb-NO" dirty="0" smtClean="0"/>
              <a:t>skoleøkonomien og mindre sosial utjamning? </a:t>
            </a:r>
            <a:endParaRPr lang="nb-NO" dirty="0"/>
          </a:p>
          <a:p>
            <a:endParaRPr lang="nb-NO" dirty="0" smtClean="0"/>
          </a:p>
        </p:txBody>
      </p:sp>
      <p:pic>
        <p:nvPicPr>
          <p:cNvPr id="7" name="Plassholder for innhold 6">
            <a:extLst>
              <a:ext uri="{FF2B5EF4-FFF2-40B4-BE49-F238E27FC236}">
                <a16:creationId xmlns="" xmlns:a16="http://schemas.microsoft.com/office/drawing/2014/main" id="{365C9EB8-5235-4F34-B4C3-DD0DB8E86AE5}"/>
              </a:ext>
            </a:extLst>
          </p:cNvPr>
          <p:cNvPicPr>
            <a:picLocks noGrp="1" noChangeAspect="1"/>
          </p:cNvPicPr>
          <p:nvPr>
            <p:ph sz="half" idx="1"/>
          </p:nvPr>
        </p:nvPicPr>
        <p:blipFill>
          <a:blip r:embed="rId3"/>
          <a:stretch>
            <a:fillRect/>
          </a:stretch>
        </p:blipFill>
        <p:spPr>
          <a:xfrm rot="21015342">
            <a:off x="806259" y="2071926"/>
            <a:ext cx="4502150" cy="3917736"/>
          </a:xfrm>
          <a:prstGeom prst="rect">
            <a:avLst/>
          </a:prstGeom>
        </p:spPr>
      </p:pic>
    </p:spTree>
    <p:extLst>
      <p:ext uri="{BB962C8B-B14F-4D97-AF65-F5344CB8AC3E}">
        <p14:creationId xmlns:p14="http://schemas.microsoft.com/office/powerpoint/2010/main" val="2555766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Nei vel…?</a:t>
            </a:r>
            <a:endParaRPr lang="nb-NO" dirty="0"/>
          </a:p>
        </p:txBody>
      </p:sp>
      <p:pic>
        <p:nvPicPr>
          <p:cNvPr id="5" name="Plassholder for innhold 4">
            <a:extLst>
              <a:ext uri="{FF2B5EF4-FFF2-40B4-BE49-F238E27FC236}">
                <a16:creationId xmlns="" xmlns:a16="http://schemas.microsoft.com/office/drawing/2014/main" id="{28676171-8807-460E-B89F-41D4C95F754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6244" y="1848790"/>
            <a:ext cx="7124926" cy="4703464"/>
          </a:xfrm>
        </p:spPr>
      </p:pic>
    </p:spTree>
    <p:extLst>
      <p:ext uri="{BB962C8B-B14F-4D97-AF65-F5344CB8AC3E}">
        <p14:creationId xmlns:p14="http://schemas.microsoft.com/office/powerpoint/2010/main" val="455027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sz="4000" dirty="0"/>
              <a:t>Oslo: En delt </a:t>
            </a:r>
            <a:r>
              <a:rPr lang="nb-NO" sz="4000" dirty="0" smtClean="0"/>
              <a:t>by</a:t>
            </a:r>
            <a:endParaRPr lang="nb-N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019" y="2676103"/>
            <a:ext cx="9752670" cy="403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p:nvSpPr>
        <p:spPr>
          <a:xfrm>
            <a:off x="524502" y="1494847"/>
            <a:ext cx="9072504" cy="369332"/>
          </a:xfrm>
          <a:prstGeom prst="rect">
            <a:avLst/>
          </a:prstGeom>
        </p:spPr>
        <p:txBody>
          <a:bodyPr wrap="square">
            <a:spAutoFit/>
          </a:bodyPr>
          <a:lstStyle/>
          <a:p>
            <a:r>
              <a:rPr lang="nb-NO" b="1" dirty="0" smtClean="0">
                <a:solidFill>
                  <a:srgbClr val="FF0000"/>
                </a:solidFill>
              </a:rPr>
              <a:t>- </a:t>
            </a:r>
            <a:r>
              <a:rPr lang="nb-NO" b="1" dirty="0">
                <a:solidFill>
                  <a:srgbClr val="FF0000"/>
                </a:solidFill>
              </a:rPr>
              <a:t>Sterkest vekst i andel barn i lavinntektshusholdninger i ytre øst</a:t>
            </a:r>
          </a:p>
        </p:txBody>
      </p:sp>
      <p:sp>
        <p:nvSpPr>
          <p:cNvPr id="10" name="Plassholder for tekst 6"/>
          <p:cNvSpPr txBox="1">
            <a:spLocks/>
          </p:cNvSpPr>
          <p:nvPr/>
        </p:nvSpPr>
        <p:spPr>
          <a:xfrm>
            <a:off x="949019" y="2228614"/>
            <a:ext cx="9913427" cy="363600"/>
          </a:xfrm>
          <a:prstGeom prst="rect">
            <a:avLst/>
          </a:prstGeom>
        </p:spPr>
        <p:txBody>
          <a:bodyPr vert="horz" lIns="0" tIns="0" rIns="0" bIns="0" rtlCol="0" anchor="ctr">
            <a:normAutofit/>
          </a:bodyPr>
          <a:lstStyle>
            <a:defPPr>
              <a:defRPr lang="nb-NO"/>
            </a:defPPr>
            <a:lvl1pPr marL="0" algn="l" defTabSz="914445" rtl="0" eaLnBrk="1" latinLnBrk="0" hangingPunct="1">
              <a:defRPr sz="1200" kern="1200">
                <a:solidFill>
                  <a:schemeClr val="dk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a:lstStyle>
          <a:p>
            <a:r>
              <a:rPr lang="nb-NO" sz="1600" dirty="0" smtClean="0"/>
              <a:t>Andel barn 0-17 år i husholdning med årlig inntekt under 60 prosent av medianinntekten per forbruksenhet (EU-skala) </a:t>
            </a:r>
            <a:endParaRPr lang="nb-NO" sz="1600" dirty="0"/>
          </a:p>
        </p:txBody>
      </p:sp>
    </p:spTree>
    <p:extLst>
      <p:ext uri="{BB962C8B-B14F-4D97-AF65-F5344CB8AC3E}">
        <p14:creationId xmlns:p14="http://schemas.microsoft.com/office/powerpoint/2010/main" val="185963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Fire nye år!</a:t>
            </a:r>
          </a:p>
        </p:txBody>
      </p:sp>
      <p:sp>
        <p:nvSpPr>
          <p:cNvPr id="3" name="Undertittel 2"/>
          <p:cNvSpPr>
            <a:spLocks noGrp="1"/>
          </p:cNvSpPr>
          <p:nvPr>
            <p:ph type="subTitle" idx="1"/>
          </p:nvPr>
        </p:nvSpPr>
        <p:spPr/>
        <p:txBody>
          <a:bodyPr/>
          <a:lstStyle/>
          <a:p>
            <a:r>
              <a:rPr lang="nb-NO" dirty="0"/>
              <a:t>Med SVs skolepolitikk</a:t>
            </a:r>
          </a:p>
        </p:txBody>
      </p:sp>
    </p:spTree>
    <p:extLst>
      <p:ext uri="{BB962C8B-B14F-4D97-AF65-F5344CB8AC3E}">
        <p14:creationId xmlns:p14="http://schemas.microsoft.com/office/powerpoint/2010/main" val="1311095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1"/>
          </p:nvPr>
        </p:nvSpPr>
        <p:spPr/>
        <p:txBody>
          <a:bodyPr>
            <a:normAutofit lnSpcReduction="10000"/>
          </a:bodyPr>
          <a:lstStyle/>
          <a:p>
            <a:r>
              <a:rPr lang="nb-NO" dirty="0"/>
              <a:t>Store forskjeller mellom skolene</a:t>
            </a:r>
          </a:p>
          <a:p>
            <a:r>
              <a:rPr lang="nb-NO" dirty="0"/>
              <a:t>Tusenvis av barn hadde ikke råd til aktivitetsskole (AKS)</a:t>
            </a:r>
          </a:p>
          <a:p>
            <a:r>
              <a:rPr lang="nb-NO" dirty="0"/>
              <a:t>Kutt i skolenes </a:t>
            </a:r>
            <a:r>
              <a:rPr lang="nb-NO" dirty="0" smtClean="0"/>
              <a:t>budsjetter </a:t>
            </a:r>
            <a:r>
              <a:rPr lang="nb-NO" dirty="0"/>
              <a:t>hvert år</a:t>
            </a:r>
          </a:p>
          <a:p>
            <a:r>
              <a:rPr lang="nb-NO" dirty="0"/>
              <a:t>Omfattende testing av elever og rangering av skoler</a:t>
            </a:r>
          </a:p>
          <a:p>
            <a:r>
              <a:rPr lang="nb-NO" dirty="0"/>
              <a:t>Mange lærere turte ikke si fra om problemer</a:t>
            </a:r>
          </a:p>
        </p:txBody>
      </p:sp>
      <p:pic>
        <p:nvPicPr>
          <p:cNvPr id="5" name="Plassholder for innhold 4">
            <a:extLst>
              <a:ext uri="{FF2B5EF4-FFF2-40B4-BE49-F238E27FC236}">
                <a16:creationId xmlns="" xmlns:a16="http://schemas.microsoft.com/office/drawing/2014/main" id="{2986A81E-C47C-4A09-8F6B-32F73261D74F}"/>
              </a:ext>
            </a:extLst>
          </p:cNvPr>
          <p:cNvPicPr>
            <a:picLocks noGrp="1" noChangeAspect="1"/>
          </p:cNvPicPr>
          <p:nvPr>
            <p:ph sz="half" idx="2"/>
          </p:nvPr>
        </p:nvPicPr>
        <p:blipFill>
          <a:blip r:embed="rId3"/>
          <a:stretch>
            <a:fillRect/>
          </a:stretch>
        </p:blipFill>
        <p:spPr>
          <a:xfrm rot="450872">
            <a:off x="5703902" y="2373660"/>
            <a:ext cx="5433842" cy="3814361"/>
          </a:xfrm>
          <a:prstGeom prst="rect">
            <a:avLst/>
          </a:prstGeom>
        </p:spPr>
      </p:pic>
      <p:sp>
        <p:nvSpPr>
          <p:cNvPr id="4" name="Tittel 3"/>
          <p:cNvSpPr>
            <a:spLocks noGrp="1"/>
          </p:cNvSpPr>
          <p:nvPr>
            <p:ph type="title"/>
          </p:nvPr>
        </p:nvSpPr>
        <p:spPr/>
        <p:txBody>
          <a:bodyPr/>
          <a:lstStyle/>
          <a:p>
            <a:r>
              <a:rPr lang="nb-NO" dirty="0"/>
              <a:t>Osloskolen etter 18 år med Høyre-styre</a:t>
            </a:r>
          </a:p>
        </p:txBody>
      </p:sp>
    </p:spTree>
    <p:extLst>
      <p:ext uri="{BB962C8B-B14F-4D97-AF65-F5344CB8AC3E}">
        <p14:creationId xmlns:p14="http://schemas.microsoft.com/office/powerpoint/2010/main" val="2496418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Rødgrønn snuoperasjon med SV i spissen</a:t>
            </a:r>
          </a:p>
        </p:txBody>
      </p:sp>
      <p:pic>
        <p:nvPicPr>
          <p:cNvPr id="10" name="Plassholder for innhold 9">
            <a:extLst>
              <a:ext uri="{FF2B5EF4-FFF2-40B4-BE49-F238E27FC236}">
                <a16:creationId xmlns="" xmlns:a16="http://schemas.microsoft.com/office/drawing/2014/main" id="{6107434D-01FF-4C44-8FC2-D5CF734ABCE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15818" y="2035175"/>
            <a:ext cx="4195763" cy="4195763"/>
          </a:xfrm>
        </p:spPr>
      </p:pic>
      <p:sp>
        <p:nvSpPr>
          <p:cNvPr id="8" name="Plassholder for innhold 7">
            <a:extLst>
              <a:ext uri="{FF2B5EF4-FFF2-40B4-BE49-F238E27FC236}">
                <a16:creationId xmlns="" xmlns:a16="http://schemas.microsoft.com/office/drawing/2014/main" id="{A279D69B-D764-4F7B-BAA5-D3147F174762}"/>
              </a:ext>
            </a:extLst>
          </p:cNvPr>
          <p:cNvSpPr>
            <a:spLocks noGrp="1"/>
          </p:cNvSpPr>
          <p:nvPr>
            <p:ph sz="half" idx="1"/>
          </p:nvPr>
        </p:nvSpPr>
        <p:spPr>
          <a:xfrm>
            <a:off x="666301" y="1757548"/>
            <a:ext cx="4502028" cy="4472674"/>
          </a:xfrm>
        </p:spPr>
        <p:txBody>
          <a:bodyPr>
            <a:normAutofit fontScale="62500" lnSpcReduction="20000"/>
          </a:bodyPr>
          <a:lstStyle/>
          <a:p>
            <a:r>
              <a:rPr lang="nb-NO" dirty="0"/>
              <a:t>Gratis AKS til 16.000 barn</a:t>
            </a:r>
          </a:p>
          <a:p>
            <a:r>
              <a:rPr lang="nb-NO" dirty="0" err="1" smtClean="0"/>
              <a:t>Lærernorm</a:t>
            </a:r>
            <a:r>
              <a:rPr lang="nb-NO" dirty="0" smtClean="0"/>
              <a:t> og 200 ekstra på toppen</a:t>
            </a:r>
          </a:p>
          <a:p>
            <a:r>
              <a:rPr lang="nb-NO" dirty="0" smtClean="0"/>
              <a:t>Satsing på bedre læringsmiljøer: Mobbeombud og Trygge og varme ungdomsskoler</a:t>
            </a:r>
            <a:endParaRPr lang="nb-NO" u="sng" dirty="0"/>
          </a:p>
          <a:p>
            <a:r>
              <a:rPr lang="nb-NO" dirty="0"/>
              <a:t>Færre tester - mer tid til hver </a:t>
            </a:r>
            <a:r>
              <a:rPr lang="nb-NO" dirty="0" smtClean="0"/>
              <a:t>elev</a:t>
            </a:r>
          </a:p>
          <a:p>
            <a:r>
              <a:rPr lang="nb-NO" dirty="0" smtClean="0"/>
              <a:t>Bygger ut laget til elevene – inkludert skolevaktmestre</a:t>
            </a:r>
            <a:endParaRPr lang="nb-NO" dirty="0"/>
          </a:p>
          <a:p>
            <a:r>
              <a:rPr lang="nb-NO" dirty="0" smtClean="0"/>
              <a:t>Økte skolebudsjetter og mer rettferdig fordeling</a:t>
            </a:r>
          </a:p>
          <a:p>
            <a:r>
              <a:rPr lang="nb-NO" dirty="0" smtClean="0"/>
              <a:t>Gratis </a:t>
            </a:r>
            <a:r>
              <a:rPr lang="nb-NO" dirty="0"/>
              <a:t>skolefrukt i ungdomsskolen og </a:t>
            </a:r>
            <a:r>
              <a:rPr lang="nb-NO" dirty="0" smtClean="0"/>
              <a:t>forsøk med </a:t>
            </a:r>
            <a:r>
              <a:rPr lang="nb-NO" dirty="0"/>
              <a:t>gratis skolemat</a:t>
            </a:r>
          </a:p>
          <a:p>
            <a:r>
              <a:rPr lang="nb-NO" dirty="0"/>
              <a:t>Bedre </a:t>
            </a:r>
            <a:r>
              <a:rPr lang="nb-NO" dirty="0" smtClean="0"/>
              <a:t>ytringskultur og påbegynt tillitsreform</a:t>
            </a:r>
          </a:p>
          <a:p>
            <a:r>
              <a:rPr lang="nb-NO" dirty="0" smtClean="0"/>
              <a:t>Satsing på yrkesfagene - nå søker stadig flere</a:t>
            </a:r>
            <a:endParaRPr lang="nb-NO" dirty="0"/>
          </a:p>
          <a:p>
            <a:r>
              <a:rPr lang="nb-NO" dirty="0"/>
              <a:t>Gjennomgang av ordning med karakterbasert opptak </a:t>
            </a:r>
          </a:p>
        </p:txBody>
      </p:sp>
    </p:spTree>
    <p:extLst>
      <p:ext uri="{BB962C8B-B14F-4D97-AF65-F5344CB8AC3E}">
        <p14:creationId xmlns:p14="http://schemas.microsoft.com/office/powerpoint/2010/main" val="1731193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Mer penger og handlingsrom til skolene</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88517" y="2189527"/>
            <a:ext cx="6631947" cy="370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570451" y="2189527"/>
            <a:ext cx="2952925" cy="3970318"/>
          </a:xfrm>
          <a:prstGeom prst="rect">
            <a:avLst/>
          </a:prstGeom>
          <a:noFill/>
        </p:spPr>
        <p:txBody>
          <a:bodyPr wrap="square" rtlCol="0">
            <a:spAutoFit/>
          </a:bodyPr>
          <a:lstStyle/>
          <a:p>
            <a:pPr marL="285750" indent="-285750">
              <a:buFont typeface="Arial" panose="020B0604020202020204" pitchFamily="34" charset="0"/>
              <a:buChar char="•"/>
            </a:pPr>
            <a:r>
              <a:rPr lang="nb-NO" dirty="0" smtClean="0"/>
              <a:t>Årevis med systematisk kutt i skolene under Høyre er snudd med vårt byråd</a:t>
            </a:r>
          </a:p>
          <a:p>
            <a:endParaRPr lang="nb-NO" dirty="0"/>
          </a:p>
          <a:p>
            <a:pPr marL="285750" indent="-285750">
              <a:buFont typeface="Arial" panose="020B0604020202020204" pitchFamily="34" charset="0"/>
              <a:buChar char="•"/>
            </a:pPr>
            <a:r>
              <a:rPr lang="nb-NO" dirty="0" smtClean="0"/>
              <a:t>Skolene får nå betalt for 100% av det en elev koster, mot 80% under Høyre</a:t>
            </a:r>
          </a:p>
          <a:p>
            <a:endParaRPr lang="nb-NO" dirty="0" smtClean="0"/>
          </a:p>
          <a:p>
            <a:pPr marL="285750" indent="-285750">
              <a:buFont typeface="Arial" panose="020B0604020202020204" pitchFamily="34" charset="0"/>
              <a:buChar char="•"/>
            </a:pPr>
            <a:r>
              <a:rPr lang="nb-NO" dirty="0" smtClean="0"/>
              <a:t>I budsjett 2019 styrker vi for første gang på mange år skolenes frie økonomiske handlingsrom</a:t>
            </a:r>
            <a:endParaRPr lang="nb-NO" dirty="0"/>
          </a:p>
          <a:p>
            <a:endParaRPr lang="nb-NO" dirty="0"/>
          </a:p>
        </p:txBody>
      </p:sp>
    </p:spTree>
    <p:extLst>
      <p:ext uri="{BB962C8B-B14F-4D97-AF65-F5344CB8AC3E}">
        <p14:creationId xmlns:p14="http://schemas.microsoft.com/office/powerpoint/2010/main" val="2957698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280"/>
          <a:stretch/>
        </p:blipFill>
        <p:spPr bwMode="auto">
          <a:xfrm>
            <a:off x="3808326" y="1605775"/>
            <a:ext cx="6904881" cy="509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Sylinder 6"/>
          <p:cNvSpPr txBox="1"/>
          <p:nvPr/>
        </p:nvSpPr>
        <p:spPr>
          <a:xfrm>
            <a:off x="278980" y="1801404"/>
            <a:ext cx="3279354" cy="4955203"/>
          </a:xfrm>
          <a:prstGeom prst="rect">
            <a:avLst/>
          </a:prstGeom>
          <a:noFill/>
        </p:spPr>
        <p:txBody>
          <a:bodyPr wrap="square" rtlCol="0">
            <a:spAutoFit/>
          </a:bodyPr>
          <a:lstStyle/>
          <a:p>
            <a:r>
              <a:rPr lang="nb-NO" sz="2400" b="1" dirty="0" smtClean="0"/>
              <a:t>«Vi </a:t>
            </a:r>
            <a:r>
              <a:rPr lang="nb-NO" sz="2400" b="1" dirty="0"/>
              <a:t>har ikke en ytringskultur i osloskolen i dag. Til det er det for få som ytrer seg, for få som deltar i den offentlige </a:t>
            </a:r>
            <a:r>
              <a:rPr lang="nb-NO" sz="2400" b="1" dirty="0" smtClean="0"/>
              <a:t>debatten. </a:t>
            </a:r>
            <a:r>
              <a:rPr lang="nb-NO" sz="2400" b="1" dirty="0"/>
              <a:t>Det som er nytt er at vi har en byråd som tar dette på </a:t>
            </a:r>
            <a:r>
              <a:rPr lang="nb-NO" sz="2400" b="1" dirty="0" smtClean="0"/>
              <a:t>alvor.»</a:t>
            </a:r>
          </a:p>
          <a:p>
            <a:endParaRPr lang="nb-NO" sz="2000" dirty="0"/>
          </a:p>
          <a:p>
            <a:r>
              <a:rPr lang="nb-NO" sz="2000" dirty="0" smtClean="0"/>
              <a:t>Aina Skjefstad Andersen Leder i Utdanningsforbundet i Oslo, mai 2018</a:t>
            </a:r>
            <a:endParaRPr lang="nb-NO" sz="2000" dirty="0"/>
          </a:p>
          <a:p>
            <a:endParaRPr lang="nb-NO" sz="2000" dirty="0"/>
          </a:p>
        </p:txBody>
      </p:sp>
    </p:spTree>
    <p:extLst>
      <p:ext uri="{BB962C8B-B14F-4D97-AF65-F5344CB8AC3E}">
        <p14:creationId xmlns:p14="http://schemas.microsoft.com/office/powerpoint/2010/main" val="97281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Tillitsreform i Osloskolen</a:t>
            </a:r>
            <a:endParaRPr lang="nb-NO" dirty="0"/>
          </a:p>
        </p:txBody>
      </p:sp>
      <p:pic>
        <p:nvPicPr>
          <p:cNvPr id="5" name="Bilde" descr="Bilde"/>
          <p:cNvPicPr>
            <a:picLocks noGrp="1" noChangeAspect="1"/>
          </p:cNvPicPr>
          <p:nvPr>
            <p:ph idx="1"/>
          </p:nvPr>
        </p:nvPicPr>
        <p:blipFill>
          <a:blip r:embed="rId3">
            <a:extLst/>
          </a:blip>
          <a:stretch>
            <a:fillRect/>
          </a:stretch>
        </p:blipFill>
        <p:spPr>
          <a:xfrm>
            <a:off x="1340809" y="3313232"/>
            <a:ext cx="4547671" cy="3468043"/>
          </a:xfrm>
          <a:prstGeom prst="rect">
            <a:avLst/>
          </a:prstGeom>
          <a:ln w="12700">
            <a:miter lim="400000"/>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650" t="21305" r="37525" b="16014"/>
          <a:stretch/>
        </p:blipFill>
        <p:spPr bwMode="auto">
          <a:xfrm>
            <a:off x="6868160" y="1584960"/>
            <a:ext cx="3840480" cy="524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Sylinder 2"/>
          <p:cNvSpPr txBox="1"/>
          <p:nvPr/>
        </p:nvSpPr>
        <p:spPr>
          <a:xfrm>
            <a:off x="487162" y="1503680"/>
            <a:ext cx="6380997" cy="1661993"/>
          </a:xfrm>
          <a:prstGeom prst="rect">
            <a:avLst/>
          </a:prstGeom>
          <a:noFill/>
        </p:spPr>
        <p:txBody>
          <a:bodyPr wrap="square" rtlCol="0">
            <a:spAutoFit/>
          </a:bodyPr>
          <a:lstStyle/>
          <a:p>
            <a:r>
              <a:rPr lang="nb-NO" b="1" dirty="0" smtClean="0"/>
              <a:t>«Så </a:t>
            </a:r>
            <a:r>
              <a:rPr lang="nb-NO" b="1" dirty="0"/>
              <a:t>godt å se «driven» i osloskolen og så godt å lytte til skoledirektøren i dag</a:t>
            </a:r>
            <a:r>
              <a:rPr lang="nb-NO" b="1" dirty="0" smtClean="0"/>
              <a:t>. Dine </a:t>
            </a:r>
            <a:r>
              <a:rPr lang="nb-NO" b="1" dirty="0"/>
              <a:t>og SVs verdier synes nå, Inga Marte! Og vil etterlate varige spor,  </a:t>
            </a:r>
            <a:r>
              <a:rPr lang="nb-NO" b="1" dirty="0" err="1"/>
              <a:t>uavhenging</a:t>
            </a:r>
            <a:r>
              <a:rPr lang="nb-NO" b="1" dirty="0"/>
              <a:t> av høstens valg! Jeg er bare stolt og glad</a:t>
            </a:r>
            <a:r>
              <a:rPr lang="nb-NO" b="1" dirty="0" smtClean="0"/>
              <a:t>!»</a:t>
            </a:r>
          </a:p>
          <a:p>
            <a:endParaRPr lang="nb-NO" sz="1200" dirty="0" smtClean="0"/>
          </a:p>
          <a:p>
            <a:r>
              <a:rPr lang="nb-NO" dirty="0" smtClean="0"/>
              <a:t>SMS fra ansatt i Osloskolen</a:t>
            </a:r>
            <a:endParaRPr lang="nb-NO" dirty="0"/>
          </a:p>
        </p:txBody>
      </p:sp>
    </p:spTree>
    <p:extLst>
      <p:ext uri="{BB962C8B-B14F-4D97-AF65-F5344CB8AC3E}">
        <p14:creationId xmlns:p14="http://schemas.microsoft.com/office/powerpoint/2010/main" val="721757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Den store barnereformen: Gratis AKS</a:t>
            </a:r>
            <a:endParaRPr lang="nb-NO" dirty="0"/>
          </a:p>
        </p:txBody>
      </p:sp>
      <p:sp>
        <p:nvSpPr>
          <p:cNvPr id="2" name="Plassholder for innhold 1"/>
          <p:cNvSpPr>
            <a:spLocks noGrp="1"/>
          </p:cNvSpPr>
          <p:nvPr>
            <p:ph sz="half" idx="1"/>
          </p:nvPr>
        </p:nvSpPr>
        <p:spPr>
          <a:xfrm>
            <a:off x="632745" y="1732724"/>
            <a:ext cx="4502028" cy="515526"/>
          </a:xfrm>
        </p:spPr>
        <p:txBody>
          <a:bodyPr/>
          <a:lstStyle/>
          <a:p>
            <a:pPr marL="0" indent="0">
              <a:buNone/>
            </a:pPr>
            <a:r>
              <a:rPr lang="nb-NO" b="1" dirty="0" smtClean="0">
                <a:solidFill>
                  <a:srgbClr val="00B0F0"/>
                </a:solidFill>
              </a:rPr>
              <a:t>Sånn var det før:</a:t>
            </a:r>
            <a:endParaRPr lang="nb-NO" b="1" dirty="0">
              <a:solidFill>
                <a:srgbClr val="00B0F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666" y="1595565"/>
            <a:ext cx="6011066" cy="471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4584232" y="6467911"/>
            <a:ext cx="3368532" cy="276999"/>
          </a:xfrm>
          <a:prstGeom prst="rect">
            <a:avLst/>
          </a:prstGeom>
          <a:noFill/>
        </p:spPr>
        <p:txBody>
          <a:bodyPr wrap="square" rtlCol="0">
            <a:spAutoFit/>
          </a:bodyPr>
          <a:lstStyle/>
          <a:p>
            <a:r>
              <a:rPr lang="nb-NO" sz="1200" i="1" dirty="0" smtClean="0"/>
              <a:t>Aftenposten, 18.03.2015</a:t>
            </a:r>
            <a:endParaRPr lang="nb-NO" sz="1200" i="1" dirty="0"/>
          </a:p>
        </p:txBody>
      </p:sp>
      <p:sp>
        <p:nvSpPr>
          <p:cNvPr id="9" name="TekstSylinder 8"/>
          <p:cNvSpPr txBox="1"/>
          <p:nvPr/>
        </p:nvSpPr>
        <p:spPr>
          <a:xfrm>
            <a:off x="671119" y="2541864"/>
            <a:ext cx="3397542" cy="4093428"/>
          </a:xfrm>
          <a:prstGeom prst="rect">
            <a:avLst/>
          </a:prstGeom>
          <a:noFill/>
        </p:spPr>
        <p:txBody>
          <a:bodyPr wrap="square" rtlCol="0">
            <a:spAutoFit/>
          </a:bodyPr>
          <a:lstStyle/>
          <a:p>
            <a:pPr marL="285750" indent="-285750">
              <a:buFont typeface="Arial" panose="020B0604020202020204" pitchFamily="34" charset="0"/>
              <a:buChar char="•"/>
            </a:pPr>
            <a:r>
              <a:rPr lang="nb-NO" sz="2000" dirty="0" smtClean="0"/>
              <a:t>Det fantes ingen gratis AKS før SV gikk i byråd</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smtClean="0"/>
              <a:t>AKS var sterkt klassedelt, med høy deltagelse i velstående bydeler, og ned mot 20-30% i utsatte områder</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smtClean="0"/>
              <a:t>AKS ble også sett på som et «oppbevaringssted», og ikke en arena for mestring og læring</a:t>
            </a:r>
            <a:endParaRPr lang="nb-NO" sz="2000" dirty="0"/>
          </a:p>
        </p:txBody>
      </p:sp>
    </p:spTree>
    <p:extLst>
      <p:ext uri="{BB962C8B-B14F-4D97-AF65-F5344CB8AC3E}">
        <p14:creationId xmlns:p14="http://schemas.microsoft.com/office/powerpoint/2010/main" val="2653920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Den store barnereformen: Gratis AKS</a:t>
            </a:r>
            <a:endParaRPr lang="nb-NO" dirty="0"/>
          </a:p>
        </p:txBody>
      </p:sp>
      <p:sp>
        <p:nvSpPr>
          <p:cNvPr id="6" name="Plassholder for innhold 5">
            <a:extLst>
              <a:ext uri="{FF2B5EF4-FFF2-40B4-BE49-F238E27FC236}">
                <a16:creationId xmlns="" xmlns:a16="http://schemas.microsoft.com/office/drawing/2014/main" id="{DBC12CA9-4EFB-460B-9614-E9D8F1415448}"/>
              </a:ext>
            </a:extLst>
          </p:cNvPr>
          <p:cNvSpPr>
            <a:spLocks noGrp="1"/>
          </p:cNvSpPr>
          <p:nvPr>
            <p:ph sz="half" idx="2"/>
          </p:nvPr>
        </p:nvSpPr>
        <p:spPr>
          <a:xfrm>
            <a:off x="647232" y="1766280"/>
            <a:ext cx="4502028" cy="481970"/>
          </a:xfrm>
        </p:spPr>
        <p:txBody>
          <a:bodyPr/>
          <a:lstStyle/>
          <a:p>
            <a:pPr marL="0" indent="0">
              <a:buNone/>
            </a:pPr>
            <a:r>
              <a:rPr lang="nb-NO" b="1" dirty="0" smtClean="0">
                <a:solidFill>
                  <a:schemeClr val="accent1"/>
                </a:solidFill>
              </a:rPr>
              <a:t>Sånn er det nå:</a:t>
            </a:r>
            <a:endParaRPr lang="nb-NO" b="1" dirty="0">
              <a:solidFill>
                <a:schemeClr val="accent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31" y="2688539"/>
            <a:ext cx="7196073" cy="327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Sylinder 6"/>
          <p:cNvSpPr txBox="1"/>
          <p:nvPr/>
        </p:nvSpPr>
        <p:spPr>
          <a:xfrm>
            <a:off x="8506437" y="2298583"/>
            <a:ext cx="3171038" cy="4524315"/>
          </a:xfrm>
          <a:prstGeom prst="rect">
            <a:avLst/>
          </a:prstGeom>
          <a:noFill/>
        </p:spPr>
        <p:txBody>
          <a:bodyPr wrap="square" rtlCol="0">
            <a:spAutoFit/>
          </a:bodyPr>
          <a:lstStyle/>
          <a:p>
            <a:pPr marL="285750" lvl="0" indent="-285750">
              <a:buFont typeface="Arial" panose="020B0604020202020204" pitchFamily="34" charset="0"/>
              <a:buChar char="•"/>
            </a:pPr>
            <a:r>
              <a:rPr lang="nb-NO" dirty="0" smtClean="0"/>
              <a:t>Dekningsgraden har </a:t>
            </a:r>
            <a:r>
              <a:rPr lang="nb-NO" dirty="0"/>
              <a:t>økt fra </a:t>
            </a:r>
            <a:r>
              <a:rPr lang="nb-NO" dirty="0" smtClean="0"/>
              <a:t>70 </a:t>
            </a:r>
            <a:r>
              <a:rPr lang="nb-NO" dirty="0"/>
              <a:t>% </a:t>
            </a:r>
            <a:r>
              <a:rPr lang="nb-NO" dirty="0" smtClean="0"/>
              <a:t>til 96 </a:t>
            </a:r>
            <a:r>
              <a:rPr lang="nb-NO" dirty="0"/>
              <a:t>% </a:t>
            </a:r>
            <a:r>
              <a:rPr lang="nb-NO" dirty="0" smtClean="0"/>
              <a:t>fra 2015-2018</a:t>
            </a:r>
          </a:p>
          <a:p>
            <a:pPr lvl="0"/>
            <a:endParaRPr lang="nb-NO" dirty="0" smtClean="0"/>
          </a:p>
          <a:p>
            <a:pPr marL="285750" lvl="0" indent="-285750">
              <a:buFont typeface="Arial" panose="020B0604020202020204" pitchFamily="34" charset="0"/>
              <a:buChar char="•"/>
            </a:pPr>
            <a:r>
              <a:rPr lang="nb-NO" dirty="0" smtClean="0"/>
              <a:t>Størst økning i deltagelse har vært i Groruddalen og Søndre Nordstrand.</a:t>
            </a:r>
          </a:p>
          <a:p>
            <a:pPr lvl="0"/>
            <a:endParaRPr lang="nb-NO" dirty="0"/>
          </a:p>
          <a:p>
            <a:pPr marL="285750" lvl="0" indent="-285750">
              <a:buFont typeface="Arial" panose="020B0604020202020204" pitchFamily="34" charset="0"/>
              <a:buChar char="•"/>
            </a:pPr>
            <a:r>
              <a:rPr lang="nb-NO" dirty="0" smtClean="0"/>
              <a:t>I </a:t>
            </a:r>
            <a:r>
              <a:rPr lang="nb-NO" dirty="0"/>
              <a:t>Bydel Stovner har deltakelsen mer enn doblet </a:t>
            </a:r>
            <a:r>
              <a:rPr lang="nb-NO" dirty="0" smtClean="0"/>
              <a:t>seg!</a:t>
            </a:r>
            <a:endParaRPr lang="nb-NO" dirty="0"/>
          </a:p>
          <a:p>
            <a:pPr marL="285750" lvl="0" indent="-285750">
              <a:buFont typeface="Arial" panose="020B0604020202020204" pitchFamily="34" charset="0"/>
              <a:buChar char="•"/>
            </a:pPr>
            <a:endParaRPr lang="nb-NO" dirty="0" smtClean="0"/>
          </a:p>
          <a:p>
            <a:pPr marL="285750" lvl="0" indent="-285750">
              <a:buFont typeface="Arial" panose="020B0604020202020204" pitchFamily="34" charset="0"/>
              <a:buChar char="•"/>
            </a:pPr>
            <a:r>
              <a:rPr lang="nb-NO" dirty="0" smtClean="0"/>
              <a:t>Furuset skole gikk fra 33% til 100% deltagelse i 1. klasse på ett år </a:t>
            </a:r>
          </a:p>
          <a:p>
            <a:pPr marL="285750" lvl="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277582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Den store barnereformen: Gratis AKS</a:t>
            </a:r>
          </a:p>
        </p:txBody>
      </p:sp>
      <p:sp>
        <p:nvSpPr>
          <p:cNvPr id="5" name="Plassholder for innhold 4">
            <a:extLst>
              <a:ext uri="{FF2B5EF4-FFF2-40B4-BE49-F238E27FC236}">
                <a16:creationId xmlns="" xmlns:a16="http://schemas.microsoft.com/office/drawing/2014/main" id="{9FE4EC6C-C51F-4646-9BC3-0A131B5B329F}"/>
              </a:ext>
            </a:extLst>
          </p:cNvPr>
          <p:cNvSpPr>
            <a:spLocks noGrp="1"/>
          </p:cNvSpPr>
          <p:nvPr>
            <p:ph sz="half" idx="1"/>
          </p:nvPr>
        </p:nvSpPr>
        <p:spPr>
          <a:xfrm>
            <a:off x="666301" y="2034727"/>
            <a:ext cx="4400649" cy="4195495"/>
          </a:xfrm>
        </p:spPr>
        <p:txBody>
          <a:bodyPr>
            <a:normAutofit/>
          </a:bodyPr>
          <a:lstStyle/>
          <a:p>
            <a:r>
              <a:rPr lang="nb-NO" sz="2400" dirty="0" smtClean="0"/>
              <a:t>Barn får 50 timer mer i måneden til lek, læring og vennskap</a:t>
            </a:r>
          </a:p>
          <a:p>
            <a:r>
              <a:rPr lang="nb-NO" sz="2400" dirty="0" smtClean="0"/>
              <a:t>Alle </a:t>
            </a:r>
            <a:r>
              <a:rPr lang="nb-NO" sz="2400" dirty="0"/>
              <a:t>får være med på leken, og barn lærer når de </a:t>
            </a:r>
            <a:r>
              <a:rPr lang="nb-NO" sz="2400" dirty="0" smtClean="0"/>
              <a:t>leker og får mestringsfølelse</a:t>
            </a:r>
          </a:p>
          <a:p>
            <a:r>
              <a:rPr lang="nb-NO" sz="2400" dirty="0" smtClean="0"/>
              <a:t>Samtidig stor satsing på økt kvalitet</a:t>
            </a:r>
            <a:endParaRPr lang="nb-NO" sz="2400" dirty="0"/>
          </a:p>
          <a:p>
            <a:r>
              <a:rPr lang="nb-NO" sz="2400" dirty="0"/>
              <a:t>Naturlig forlengelse av skoledagen – bør være gratis!</a:t>
            </a:r>
          </a:p>
        </p:txBody>
      </p:sp>
      <p:graphicFrame>
        <p:nvGraphicFramePr>
          <p:cNvPr id="2" name="Tabell 1"/>
          <p:cNvGraphicFramePr>
            <a:graphicFrameLocks noGrp="1"/>
          </p:cNvGraphicFramePr>
          <p:nvPr>
            <p:extLst>
              <p:ext uri="{D42A27DB-BD31-4B8C-83A1-F6EECF244321}">
                <p14:modId xmlns:p14="http://schemas.microsoft.com/office/powerpoint/2010/main" val="1920155554"/>
              </p:ext>
            </p:extLst>
          </p:nvPr>
        </p:nvGraphicFramePr>
        <p:xfrm>
          <a:off x="5687737" y="2598675"/>
          <a:ext cx="5989736" cy="2795445"/>
        </p:xfrm>
        <a:graphic>
          <a:graphicData uri="http://schemas.openxmlformats.org/drawingml/2006/table">
            <a:tbl>
              <a:tblPr firstRow="1" firstCol="1" bandRow="1">
                <a:tableStyleId>{5C22544A-7EE6-4342-B048-85BDC9FD1C3A}</a:tableStyleId>
              </a:tblPr>
              <a:tblGrid>
                <a:gridCol w="1969976"/>
                <a:gridCol w="1935323"/>
                <a:gridCol w="2084437"/>
              </a:tblGrid>
              <a:tr h="574205">
                <a:tc>
                  <a:txBody>
                    <a:bodyPr/>
                    <a:lstStyle/>
                    <a:p>
                      <a:pPr algn="l">
                        <a:lnSpc>
                          <a:spcPct val="115000"/>
                        </a:lnSpc>
                      </a:pPr>
                      <a:r>
                        <a:rPr lang="nb-NO" sz="1600" dirty="0">
                          <a:effectLst/>
                        </a:rPr>
                        <a:t>Skole</a:t>
                      </a:r>
                      <a:endParaRPr lang="nb-NO" sz="1800" dirty="0">
                        <a:effectLst/>
                        <a:latin typeface="Times New Roman"/>
                        <a:ea typeface="Cambria"/>
                      </a:endParaRPr>
                    </a:p>
                  </a:txBody>
                  <a:tcPr marL="68580" marR="68580" marT="0" marB="0"/>
                </a:tc>
                <a:tc>
                  <a:txBody>
                    <a:bodyPr/>
                    <a:lstStyle/>
                    <a:p>
                      <a:pPr algn="l">
                        <a:lnSpc>
                          <a:spcPct val="115000"/>
                        </a:lnSpc>
                      </a:pPr>
                      <a:r>
                        <a:rPr lang="nb-NO" sz="1600" dirty="0">
                          <a:effectLst/>
                        </a:rPr>
                        <a:t>Deltakelse 2015 på </a:t>
                      </a:r>
                      <a:r>
                        <a:rPr lang="nb-NO" sz="1600" dirty="0" smtClean="0">
                          <a:effectLst/>
                        </a:rPr>
                        <a:t> 1</a:t>
                      </a:r>
                      <a:r>
                        <a:rPr lang="nb-NO" sz="1600" dirty="0">
                          <a:effectLst/>
                        </a:rPr>
                        <a:t>. trinn</a:t>
                      </a:r>
                      <a:endParaRPr lang="nb-NO" sz="1800" dirty="0">
                        <a:effectLst/>
                        <a:latin typeface="Times New Roman"/>
                        <a:ea typeface="Cambria"/>
                      </a:endParaRPr>
                    </a:p>
                  </a:txBody>
                  <a:tcPr marL="68580" marR="68580" marT="0" marB="0"/>
                </a:tc>
                <a:tc>
                  <a:txBody>
                    <a:bodyPr/>
                    <a:lstStyle/>
                    <a:p>
                      <a:pPr algn="l">
                        <a:lnSpc>
                          <a:spcPct val="115000"/>
                        </a:lnSpc>
                      </a:pPr>
                      <a:r>
                        <a:rPr lang="nb-NO" sz="1600" dirty="0">
                          <a:effectLst/>
                        </a:rPr>
                        <a:t>Deltakelse 2018 på </a:t>
                      </a:r>
                      <a:r>
                        <a:rPr lang="nb-NO" sz="1600" dirty="0" smtClean="0">
                          <a:effectLst/>
                        </a:rPr>
                        <a:t>    1</a:t>
                      </a:r>
                      <a:r>
                        <a:rPr lang="nb-NO" sz="1600" dirty="0">
                          <a:effectLst/>
                        </a:rPr>
                        <a:t>. trinn</a:t>
                      </a:r>
                      <a:endParaRPr lang="nb-NO" sz="1800" dirty="0">
                        <a:effectLst/>
                        <a:latin typeface="Times New Roman"/>
                        <a:ea typeface="Cambria"/>
                      </a:endParaRPr>
                    </a:p>
                  </a:txBody>
                  <a:tcPr marL="68580" marR="68580" marT="0" marB="0"/>
                </a:tc>
              </a:tr>
              <a:tr h="277728">
                <a:tc>
                  <a:txBody>
                    <a:bodyPr/>
                    <a:lstStyle/>
                    <a:p>
                      <a:pPr algn="l">
                        <a:lnSpc>
                          <a:spcPct val="115000"/>
                        </a:lnSpc>
                      </a:pPr>
                      <a:r>
                        <a:rPr lang="nb-NO" sz="1600">
                          <a:effectLst/>
                        </a:rPr>
                        <a:t>Furuset skole</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33 %</a:t>
                      </a:r>
                      <a:endParaRPr lang="nb-NO" sz="1800" dirty="0">
                        <a:effectLst/>
                        <a:latin typeface="Times New Roman"/>
                        <a:ea typeface="Cambria"/>
                      </a:endParaRPr>
                    </a:p>
                  </a:txBody>
                  <a:tcPr marL="68580" marR="68580" marT="0" marB="0"/>
                </a:tc>
                <a:tc>
                  <a:txBody>
                    <a:bodyPr/>
                    <a:lstStyle/>
                    <a:p>
                      <a:pPr algn="r">
                        <a:lnSpc>
                          <a:spcPct val="115000"/>
                        </a:lnSpc>
                      </a:pPr>
                      <a:r>
                        <a:rPr lang="nb-NO" sz="1600">
                          <a:effectLst/>
                        </a:rPr>
                        <a:t>100 %</a:t>
                      </a:r>
                      <a:endParaRPr lang="nb-NO" sz="1800">
                        <a:effectLst/>
                        <a:latin typeface="Times New Roman"/>
                        <a:ea typeface="Cambria"/>
                      </a:endParaRPr>
                    </a:p>
                  </a:txBody>
                  <a:tcPr marL="68580" marR="68580" marT="0" marB="0"/>
                </a:tc>
              </a:tr>
              <a:tr h="277728">
                <a:tc>
                  <a:txBody>
                    <a:bodyPr/>
                    <a:lstStyle/>
                    <a:p>
                      <a:pPr algn="l">
                        <a:lnSpc>
                          <a:spcPct val="115000"/>
                        </a:lnSpc>
                      </a:pPr>
                      <a:r>
                        <a:rPr lang="nb-NO" sz="1600">
                          <a:effectLst/>
                        </a:rPr>
                        <a:t>Bjørndal skole</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40 %</a:t>
                      </a:r>
                      <a:endParaRPr lang="nb-NO" sz="1800" dirty="0">
                        <a:effectLst/>
                        <a:latin typeface="Times New Roman"/>
                        <a:ea typeface="Cambria"/>
                      </a:endParaRPr>
                    </a:p>
                  </a:txBody>
                  <a:tcPr marL="68580" marR="68580" marT="0" marB="0"/>
                </a:tc>
                <a:tc>
                  <a:txBody>
                    <a:bodyPr/>
                    <a:lstStyle/>
                    <a:p>
                      <a:pPr algn="r">
                        <a:lnSpc>
                          <a:spcPct val="115000"/>
                        </a:lnSpc>
                      </a:pPr>
                      <a:r>
                        <a:rPr lang="nb-NO" sz="1600">
                          <a:effectLst/>
                        </a:rPr>
                        <a:t>98 %</a:t>
                      </a:r>
                      <a:endParaRPr lang="nb-NO" sz="1800">
                        <a:effectLst/>
                        <a:latin typeface="Times New Roman"/>
                        <a:ea typeface="Cambria"/>
                      </a:endParaRPr>
                    </a:p>
                  </a:txBody>
                  <a:tcPr marL="68580" marR="68580" marT="0" marB="0"/>
                </a:tc>
              </a:tr>
              <a:tr h="277728">
                <a:tc>
                  <a:txBody>
                    <a:bodyPr/>
                    <a:lstStyle/>
                    <a:p>
                      <a:pPr algn="l">
                        <a:lnSpc>
                          <a:spcPct val="115000"/>
                        </a:lnSpc>
                      </a:pPr>
                      <a:r>
                        <a:rPr lang="nb-NO" sz="1600">
                          <a:effectLst/>
                        </a:rPr>
                        <a:t>Rommen skole</a:t>
                      </a:r>
                      <a:endParaRPr lang="nb-NO" sz="1800">
                        <a:effectLst/>
                        <a:latin typeface="Times New Roman"/>
                        <a:ea typeface="Cambria"/>
                      </a:endParaRPr>
                    </a:p>
                  </a:txBody>
                  <a:tcPr marL="68580" marR="68580" marT="0" marB="0"/>
                </a:tc>
                <a:tc>
                  <a:txBody>
                    <a:bodyPr/>
                    <a:lstStyle/>
                    <a:p>
                      <a:pPr algn="r">
                        <a:lnSpc>
                          <a:spcPct val="115000"/>
                        </a:lnSpc>
                      </a:pPr>
                      <a:r>
                        <a:rPr lang="nb-NO" sz="1600">
                          <a:effectLst/>
                        </a:rPr>
                        <a:t>42 %</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94 %</a:t>
                      </a:r>
                      <a:endParaRPr lang="nb-NO" sz="1800" dirty="0">
                        <a:effectLst/>
                        <a:latin typeface="Times New Roman"/>
                        <a:ea typeface="Cambria"/>
                      </a:endParaRPr>
                    </a:p>
                  </a:txBody>
                  <a:tcPr marL="68580" marR="68580" marT="0" marB="0"/>
                </a:tc>
              </a:tr>
              <a:tr h="277728">
                <a:tc>
                  <a:txBody>
                    <a:bodyPr/>
                    <a:lstStyle/>
                    <a:p>
                      <a:pPr algn="l">
                        <a:lnSpc>
                          <a:spcPct val="115000"/>
                        </a:lnSpc>
                      </a:pPr>
                      <a:r>
                        <a:rPr lang="nb-NO" sz="1600">
                          <a:effectLst/>
                        </a:rPr>
                        <a:t>Lindeberg skole</a:t>
                      </a:r>
                      <a:endParaRPr lang="nb-NO" sz="1800">
                        <a:effectLst/>
                        <a:latin typeface="Times New Roman"/>
                        <a:ea typeface="Cambria"/>
                      </a:endParaRPr>
                    </a:p>
                  </a:txBody>
                  <a:tcPr marL="68580" marR="68580" marT="0" marB="0"/>
                </a:tc>
                <a:tc>
                  <a:txBody>
                    <a:bodyPr/>
                    <a:lstStyle/>
                    <a:p>
                      <a:pPr algn="r">
                        <a:lnSpc>
                          <a:spcPct val="115000"/>
                        </a:lnSpc>
                      </a:pPr>
                      <a:r>
                        <a:rPr lang="nb-NO" sz="1600">
                          <a:effectLst/>
                        </a:rPr>
                        <a:t>69 %</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100 %</a:t>
                      </a:r>
                      <a:endParaRPr lang="nb-NO" sz="1800" dirty="0">
                        <a:effectLst/>
                        <a:latin typeface="Times New Roman"/>
                        <a:ea typeface="Cambria"/>
                      </a:endParaRPr>
                    </a:p>
                  </a:txBody>
                  <a:tcPr marL="68580" marR="68580" marT="0" marB="0"/>
                </a:tc>
              </a:tr>
              <a:tr h="277728">
                <a:tc>
                  <a:txBody>
                    <a:bodyPr/>
                    <a:lstStyle/>
                    <a:p>
                      <a:pPr algn="l">
                        <a:lnSpc>
                          <a:spcPct val="115000"/>
                        </a:lnSpc>
                      </a:pPr>
                      <a:r>
                        <a:rPr lang="nb-NO" sz="1600">
                          <a:effectLst/>
                        </a:rPr>
                        <a:t>Gamlebyen skole</a:t>
                      </a:r>
                      <a:endParaRPr lang="nb-NO" sz="1800">
                        <a:effectLst/>
                        <a:latin typeface="Times New Roman"/>
                        <a:ea typeface="Cambria"/>
                      </a:endParaRPr>
                    </a:p>
                  </a:txBody>
                  <a:tcPr marL="68580" marR="68580" marT="0" marB="0"/>
                </a:tc>
                <a:tc>
                  <a:txBody>
                    <a:bodyPr/>
                    <a:lstStyle/>
                    <a:p>
                      <a:pPr algn="r">
                        <a:lnSpc>
                          <a:spcPct val="115000"/>
                        </a:lnSpc>
                      </a:pPr>
                      <a:r>
                        <a:rPr lang="nb-NO" sz="1600">
                          <a:effectLst/>
                        </a:rPr>
                        <a:t>66 %</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98 %</a:t>
                      </a:r>
                      <a:endParaRPr lang="nb-NO" sz="1800" dirty="0">
                        <a:effectLst/>
                        <a:latin typeface="Times New Roman"/>
                        <a:ea typeface="Cambria"/>
                      </a:endParaRPr>
                    </a:p>
                  </a:txBody>
                  <a:tcPr marL="68580" marR="68580" marT="0" marB="0"/>
                </a:tc>
              </a:tr>
              <a:tr h="277728">
                <a:tc>
                  <a:txBody>
                    <a:bodyPr/>
                    <a:lstStyle/>
                    <a:p>
                      <a:pPr algn="l">
                        <a:lnSpc>
                          <a:spcPct val="115000"/>
                        </a:lnSpc>
                      </a:pPr>
                      <a:r>
                        <a:rPr lang="nb-NO" sz="1600">
                          <a:effectLst/>
                        </a:rPr>
                        <a:t>Veitvet skole</a:t>
                      </a:r>
                      <a:endParaRPr lang="nb-NO" sz="1800">
                        <a:effectLst/>
                        <a:latin typeface="Times New Roman"/>
                        <a:ea typeface="Cambria"/>
                      </a:endParaRPr>
                    </a:p>
                  </a:txBody>
                  <a:tcPr marL="68580" marR="68580" marT="0" marB="0"/>
                </a:tc>
                <a:tc>
                  <a:txBody>
                    <a:bodyPr/>
                    <a:lstStyle/>
                    <a:p>
                      <a:pPr algn="r">
                        <a:lnSpc>
                          <a:spcPct val="115000"/>
                        </a:lnSpc>
                      </a:pPr>
                      <a:r>
                        <a:rPr lang="nb-NO" sz="1600">
                          <a:effectLst/>
                        </a:rPr>
                        <a:t>53 %</a:t>
                      </a:r>
                      <a:endParaRPr lang="nb-NO" sz="1800">
                        <a:effectLst/>
                        <a:latin typeface="Times New Roman"/>
                        <a:ea typeface="Cambria"/>
                      </a:endParaRPr>
                    </a:p>
                  </a:txBody>
                  <a:tcPr marL="68580" marR="68580" marT="0" marB="0"/>
                </a:tc>
                <a:tc>
                  <a:txBody>
                    <a:bodyPr/>
                    <a:lstStyle/>
                    <a:p>
                      <a:pPr algn="r">
                        <a:lnSpc>
                          <a:spcPct val="115000"/>
                        </a:lnSpc>
                      </a:pPr>
                      <a:r>
                        <a:rPr lang="nb-NO" sz="1600" dirty="0">
                          <a:effectLst/>
                        </a:rPr>
                        <a:t>98 %</a:t>
                      </a:r>
                      <a:endParaRPr lang="nb-NO" sz="1800" dirty="0">
                        <a:effectLst/>
                        <a:latin typeface="Times New Roman"/>
                        <a:ea typeface="Cambria"/>
                      </a:endParaRPr>
                    </a:p>
                  </a:txBody>
                  <a:tcPr marL="68580" marR="68580" marT="0" marB="0"/>
                </a:tc>
              </a:tr>
              <a:tr h="277436">
                <a:tc>
                  <a:txBody>
                    <a:bodyPr/>
                    <a:lstStyle/>
                    <a:p>
                      <a:pPr algn="l">
                        <a:lnSpc>
                          <a:spcPct val="115000"/>
                        </a:lnSpc>
                        <a:spcAft>
                          <a:spcPts val="0"/>
                        </a:spcAft>
                      </a:pPr>
                      <a:r>
                        <a:rPr lang="nb-NO" sz="1600">
                          <a:effectLst/>
                        </a:rPr>
                        <a:t>Grünerløkka skole</a:t>
                      </a:r>
                      <a:endParaRPr lang="nb-NO" sz="1600">
                        <a:effectLst/>
                        <a:latin typeface="Arial"/>
                        <a:ea typeface="Arial"/>
                      </a:endParaRPr>
                    </a:p>
                  </a:txBody>
                  <a:tcPr marL="68580" marR="68580" marT="0" marB="0"/>
                </a:tc>
                <a:tc>
                  <a:txBody>
                    <a:bodyPr/>
                    <a:lstStyle/>
                    <a:p>
                      <a:pPr algn="r">
                        <a:lnSpc>
                          <a:spcPct val="115000"/>
                        </a:lnSpc>
                        <a:spcAft>
                          <a:spcPts val="0"/>
                        </a:spcAft>
                      </a:pPr>
                      <a:r>
                        <a:rPr lang="nb-NO" sz="1600">
                          <a:effectLst/>
                        </a:rPr>
                        <a:t>69 %</a:t>
                      </a:r>
                      <a:endParaRPr lang="nb-NO" sz="1600">
                        <a:effectLst/>
                        <a:latin typeface="Arial"/>
                        <a:ea typeface="Arial"/>
                      </a:endParaRPr>
                    </a:p>
                  </a:txBody>
                  <a:tcPr marL="68580" marR="68580" marT="0" marB="0"/>
                </a:tc>
                <a:tc>
                  <a:txBody>
                    <a:bodyPr/>
                    <a:lstStyle/>
                    <a:p>
                      <a:pPr algn="r">
                        <a:lnSpc>
                          <a:spcPct val="115000"/>
                        </a:lnSpc>
                        <a:spcAft>
                          <a:spcPts val="0"/>
                        </a:spcAft>
                      </a:pPr>
                      <a:r>
                        <a:rPr lang="nb-NO" sz="1600" dirty="0">
                          <a:effectLst/>
                        </a:rPr>
                        <a:t>100 %</a:t>
                      </a:r>
                      <a:endParaRPr lang="nb-NO" sz="1600" dirty="0">
                        <a:effectLst/>
                        <a:latin typeface="Arial"/>
                        <a:ea typeface="Arial"/>
                      </a:endParaRPr>
                    </a:p>
                  </a:txBody>
                  <a:tcPr marL="68580" marR="68580" marT="0" marB="0"/>
                </a:tc>
              </a:tr>
              <a:tr h="277436">
                <a:tc>
                  <a:txBody>
                    <a:bodyPr/>
                    <a:lstStyle/>
                    <a:p>
                      <a:pPr algn="l">
                        <a:lnSpc>
                          <a:spcPct val="115000"/>
                        </a:lnSpc>
                        <a:spcAft>
                          <a:spcPts val="0"/>
                        </a:spcAft>
                      </a:pPr>
                      <a:r>
                        <a:rPr lang="nb-NO" sz="1600">
                          <a:effectLst/>
                        </a:rPr>
                        <a:t>Trosterud skole</a:t>
                      </a:r>
                      <a:endParaRPr lang="nb-NO" sz="1600">
                        <a:effectLst/>
                        <a:latin typeface="Arial"/>
                        <a:ea typeface="Arial"/>
                      </a:endParaRPr>
                    </a:p>
                  </a:txBody>
                  <a:tcPr marL="68580" marR="68580" marT="0" marB="0"/>
                </a:tc>
                <a:tc>
                  <a:txBody>
                    <a:bodyPr/>
                    <a:lstStyle/>
                    <a:p>
                      <a:pPr algn="r">
                        <a:lnSpc>
                          <a:spcPct val="115000"/>
                        </a:lnSpc>
                        <a:spcAft>
                          <a:spcPts val="0"/>
                        </a:spcAft>
                      </a:pPr>
                      <a:r>
                        <a:rPr lang="nb-NO" sz="1600">
                          <a:effectLst/>
                        </a:rPr>
                        <a:t>58 %</a:t>
                      </a:r>
                      <a:endParaRPr lang="nb-NO" sz="1600">
                        <a:effectLst/>
                        <a:latin typeface="Arial"/>
                        <a:ea typeface="Arial"/>
                      </a:endParaRPr>
                    </a:p>
                  </a:txBody>
                  <a:tcPr marL="68580" marR="68580" marT="0" marB="0"/>
                </a:tc>
                <a:tc>
                  <a:txBody>
                    <a:bodyPr/>
                    <a:lstStyle/>
                    <a:p>
                      <a:pPr algn="r">
                        <a:lnSpc>
                          <a:spcPct val="115000"/>
                        </a:lnSpc>
                        <a:spcAft>
                          <a:spcPts val="0"/>
                        </a:spcAft>
                      </a:pPr>
                      <a:r>
                        <a:rPr lang="nb-NO" sz="1600" dirty="0">
                          <a:effectLst/>
                        </a:rPr>
                        <a:t>100 %</a:t>
                      </a:r>
                      <a:endParaRPr lang="nb-NO" sz="1600" dirty="0">
                        <a:effectLst/>
                        <a:latin typeface="Arial"/>
                        <a:ea typeface="Arial"/>
                      </a:endParaRPr>
                    </a:p>
                  </a:txBody>
                  <a:tcPr marL="68580" marR="68580" marT="0" marB="0"/>
                </a:tc>
              </a:tr>
            </a:tbl>
          </a:graphicData>
        </a:graphic>
      </p:graphicFrame>
    </p:spTree>
    <p:extLst>
      <p:ext uri="{BB962C8B-B14F-4D97-AF65-F5344CB8AC3E}">
        <p14:creationId xmlns:p14="http://schemas.microsoft.com/office/powerpoint/2010/main" val="1772984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sjon_skole_valg2019_utkast">
  <a:themeElements>
    <a:clrScheme name="SV">
      <a:dk1>
        <a:sysClr val="windowText" lastClr="000000"/>
      </a:dk1>
      <a:lt1>
        <a:sysClr val="window" lastClr="FFFFFF"/>
      </a:lt1>
      <a:dk2>
        <a:srgbClr val="44546A"/>
      </a:dk2>
      <a:lt2>
        <a:srgbClr val="E7E6E6"/>
      </a:lt2>
      <a:accent1>
        <a:srgbClr val="DC0028"/>
      </a:accent1>
      <a:accent2>
        <a:srgbClr val="009032"/>
      </a:accent2>
      <a:accent3>
        <a:srgbClr val="D7CEC8"/>
      </a:accent3>
      <a:accent4>
        <a:srgbClr val="145A32"/>
      </a:accent4>
      <a:accent5>
        <a:srgbClr val="ECE7E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sjon_skole_valg2019_utkast" id="{B0627405-E4C5-478B-A947-31F5161AB797}" vid="{51B80863-376F-4544-A55B-7354C992134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presentasjon_skole_valg2019_utkast</Template>
  <TotalTime>170</TotalTime>
  <Words>1294</Words>
  <Application>Microsoft Office PowerPoint</Application>
  <PresentationFormat>Egendefinert</PresentationFormat>
  <Paragraphs>168</Paragraphs>
  <Slides>16</Slides>
  <Notes>9</Notes>
  <HiddenSlides>0</HiddenSlides>
  <MMClips>0</MMClips>
  <ScaleCrop>false</ScaleCrop>
  <HeadingPairs>
    <vt:vector size="4" baseType="variant">
      <vt:variant>
        <vt:lpstr>Tema</vt:lpstr>
      </vt:variant>
      <vt:variant>
        <vt:i4>1</vt:i4>
      </vt:variant>
      <vt:variant>
        <vt:lpstr>Lysbildetitler</vt:lpstr>
      </vt:variant>
      <vt:variant>
        <vt:i4>16</vt:i4>
      </vt:variant>
    </vt:vector>
  </HeadingPairs>
  <TitlesOfParts>
    <vt:vector size="17" baseType="lpstr">
      <vt:lpstr>presentasjon_skole_valg2019_utkast</vt:lpstr>
      <vt:lpstr>Oslo: Byen for barn og unge</vt:lpstr>
      <vt:lpstr>Osloskolen etter 18 år med Høyre-styre</vt:lpstr>
      <vt:lpstr>Rødgrønn snuoperasjon med SV i spissen</vt:lpstr>
      <vt:lpstr>Mer penger og handlingsrom til skolene</vt:lpstr>
      <vt:lpstr>PowerPoint-presentasjon</vt:lpstr>
      <vt:lpstr>Tillitsreform i Osloskolen</vt:lpstr>
      <vt:lpstr>Den store barnereformen: Gratis AKS</vt:lpstr>
      <vt:lpstr>Den store barnereformen: Gratis AKS</vt:lpstr>
      <vt:lpstr>Den store barnereformen: Gratis AKS</vt:lpstr>
      <vt:lpstr>Gratis AKS – Oslos store barnereform</vt:lpstr>
      <vt:lpstr>(Og la oss ikke glemme:     3000 nye barnehageplasser!)</vt:lpstr>
      <vt:lpstr>Jobben er ikke over i 2019!</vt:lpstr>
      <vt:lpstr>Hva står på spill?</vt:lpstr>
      <vt:lpstr>Nei vel…?</vt:lpstr>
      <vt:lpstr>Oslo: En delt by</vt:lpstr>
      <vt:lpstr>Fire nye år!</vt:lpstr>
    </vt:vector>
  </TitlesOfParts>
  <Company>Oslo kommune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Bestilling/disposisjon</dc:title>
  <dc:creator>Meld inn i Domenet</dc:creator>
  <cp:lastModifiedBy>Inga Marte Thorkildsen</cp:lastModifiedBy>
  <cp:revision>25</cp:revision>
  <dcterms:created xsi:type="dcterms:W3CDTF">2019-01-29T14:18:50Z</dcterms:created>
  <dcterms:modified xsi:type="dcterms:W3CDTF">2019-05-10T19:21:05Z</dcterms:modified>
</cp:coreProperties>
</file>