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8" r:id="rId4"/>
    <p:sldId id="268" r:id="rId5"/>
    <p:sldId id="261" r:id="rId6"/>
    <p:sldId id="275" r:id="rId7"/>
    <p:sldId id="287" r:id="rId8"/>
    <p:sldId id="291" r:id="rId9"/>
    <p:sldId id="292" r:id="rId10"/>
    <p:sldId id="293" r:id="rId11"/>
    <p:sldId id="294" r:id="rId12"/>
    <p:sldId id="286" r:id="rId13"/>
    <p:sldId id="300" r:id="rId14"/>
    <p:sldId id="295" r:id="rId15"/>
  </p:sldIdLst>
  <p:sldSz cx="12195175" cy="6859588"/>
  <p:notesSz cx="6858000" cy="9144000"/>
  <p:defaultTextStyle>
    <a:defPPr>
      <a:defRPr lang="nb-NO" alt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37329-22D4-459F-91A9-6166B84D5AE8}" v="519" dt="2019-05-27T16:17:52.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59304" autoAdjust="0"/>
  </p:normalViewPr>
  <p:slideViewPr>
    <p:cSldViewPr snapToGrid="0">
      <p:cViewPr varScale="1">
        <p:scale>
          <a:sx n="46" d="100"/>
          <a:sy n="46" d="100"/>
        </p:scale>
        <p:origin x="1056" y="38"/>
      </p:cViewPr>
      <p:guideLst>
        <p:guide orient="horz" pos="2161"/>
        <p:guide pos="3841"/>
      </p:guideLst>
    </p:cSldViewPr>
  </p:slideViewPr>
  <p:notesTextViewPr>
    <p:cViewPr>
      <p:scale>
        <a:sx n="1" d="1"/>
        <a:sy n="1" d="1"/>
      </p:scale>
      <p:origin x="0" y="0"/>
    </p:cViewPr>
  </p:notesTextViewPr>
  <p:sorterViewPr>
    <p:cViewPr>
      <p:scale>
        <a:sx n="100" d="100"/>
        <a:sy n="100" d="100"/>
      </p:scale>
      <p:origin x="0" y="1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bjørn Valum" userId="9d7b9397-a0a9-4621-9f8a-ecd515ea68a9" providerId="ADAL" clId="{F7937329-22D4-459F-91A9-6166B84D5AE8}"/>
    <pc:docChg chg="undo custSel addSld delSld modSld sldOrd">
      <pc:chgData name="Torbjørn Valum" userId="9d7b9397-a0a9-4621-9f8a-ecd515ea68a9" providerId="ADAL" clId="{F7937329-22D4-459F-91A9-6166B84D5AE8}" dt="2019-05-27T16:17:52.265" v="503" actId="2696"/>
      <pc:docMkLst>
        <pc:docMk/>
      </pc:docMkLst>
      <pc:sldChg chg="modSp modNotesTx">
        <pc:chgData name="Torbjørn Valum" userId="9d7b9397-a0a9-4621-9f8a-ecd515ea68a9" providerId="ADAL" clId="{F7937329-22D4-459F-91A9-6166B84D5AE8}" dt="2019-05-27T13:55:15.973" v="431" actId="20577"/>
        <pc:sldMkLst>
          <pc:docMk/>
          <pc:sldMk cId="2882148724" sldId="256"/>
        </pc:sldMkLst>
        <pc:spChg chg="mod">
          <ac:chgData name="Torbjørn Valum" userId="9d7b9397-a0a9-4621-9f8a-ecd515ea68a9" providerId="ADAL" clId="{F7937329-22D4-459F-91A9-6166B84D5AE8}" dt="2019-05-27T13:54:02.358" v="319" actId="20577"/>
          <ac:spMkLst>
            <pc:docMk/>
            <pc:sldMk cId="2882148724" sldId="256"/>
            <ac:spMk id="4" creationId="{00000000-0000-0000-0000-000000000000}"/>
          </ac:spMkLst>
        </pc:spChg>
      </pc:sldChg>
      <pc:sldChg chg="modNotesTx">
        <pc:chgData name="Torbjørn Valum" userId="9d7b9397-a0a9-4621-9f8a-ecd515ea68a9" providerId="ADAL" clId="{F7937329-22D4-459F-91A9-6166B84D5AE8}" dt="2019-05-27T13:35:07.182" v="8" actId="20577"/>
        <pc:sldMkLst>
          <pc:docMk/>
          <pc:sldMk cId="2496418205" sldId="258"/>
        </pc:sldMkLst>
      </pc:sldChg>
      <pc:sldChg chg="ord">
        <pc:chgData name="Torbjørn Valum" userId="9d7b9397-a0a9-4621-9f8a-ecd515ea68a9" providerId="ADAL" clId="{F7937329-22D4-459F-91A9-6166B84D5AE8}" dt="2019-05-27T13:36:37.745" v="9"/>
        <pc:sldMkLst>
          <pc:docMk/>
          <pc:sldMk cId="546311884" sldId="268"/>
        </pc:sldMkLst>
      </pc:sldChg>
      <pc:sldChg chg="modNotesTx">
        <pc:chgData name="Torbjørn Valum" userId="9d7b9397-a0a9-4621-9f8a-ecd515ea68a9" providerId="ADAL" clId="{F7937329-22D4-459F-91A9-6166B84D5AE8}" dt="2019-05-27T16:17:46.814" v="502" actId="5793"/>
        <pc:sldMkLst>
          <pc:docMk/>
          <pc:sldMk cId="3942432325" sldId="287"/>
        </pc:sldMkLst>
      </pc:sldChg>
      <pc:sldChg chg="add del">
        <pc:chgData name="Torbjørn Valum" userId="9d7b9397-a0a9-4621-9f8a-ecd515ea68a9" providerId="ADAL" clId="{F7937329-22D4-459F-91A9-6166B84D5AE8}" dt="2019-05-27T16:17:52.265" v="503" actId="2696"/>
        <pc:sldMkLst>
          <pc:docMk/>
          <pc:sldMk cId="3042556496" sldId="296"/>
        </pc:sldMkLst>
      </pc:sldChg>
      <pc:sldChg chg="modSp">
        <pc:chgData name="Torbjørn Valum" userId="9d7b9397-a0a9-4621-9f8a-ecd515ea68a9" providerId="ADAL" clId="{F7937329-22D4-459F-91A9-6166B84D5AE8}" dt="2019-05-27T13:48:28.469" v="306" actId="1076"/>
        <pc:sldMkLst>
          <pc:docMk/>
          <pc:sldMk cId="3738843585" sldId="300"/>
        </pc:sldMkLst>
        <pc:picChg chg="mod">
          <ac:chgData name="Torbjørn Valum" userId="9d7b9397-a0a9-4621-9f8a-ecd515ea68a9" providerId="ADAL" clId="{F7937329-22D4-459F-91A9-6166B84D5AE8}" dt="2019-05-27T13:48:28.469" v="306" actId="1076"/>
          <ac:picMkLst>
            <pc:docMk/>
            <pc:sldMk cId="3738843585" sldId="300"/>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numCol="1" rtlCol="0"/>
          <a:lstStyle>
            <a:lvl1pPr algn="r">
              <a:defRPr sz="1200"/>
            </a:lvl1pPr>
          </a:lstStyle>
          <a:p>
            <a:fld id="{916073DD-6818-D64A-8FF8-78824D7518BF}" type="datetimeFigureOut">
              <a:rPr lang="en-US" smtClean="0"/>
              <a:t>5/27/2019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nb-NO" alt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9F59D315-AC68-F848-B95A-8F2C66718F5C}" type="datetimeFigureOut">
              <a:rPr lang="nb-NO" altLang="nb-NO" smtClean="0"/>
              <a:t>27.05.2019</a:t>
            </a:fld>
            <a:endParaRPr lang="nb-NO" alt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nb-NO" alt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nb-NO" alt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54A2BCAE-CF0B-EF4C-B857-B842C9CF2E72}" type="slidenum">
              <a:rPr lang="nb-NO" altLang="nb-NO" smtClean="0"/>
              <a:t>‹#›</a:t>
            </a:fld>
            <a:endParaRPr lang="nb-NO" altLang="nb-NO"/>
          </a:p>
        </p:txBody>
      </p:sp>
    </p:spTree>
    <p:extLst>
      <p:ext uri="{BB962C8B-B14F-4D97-AF65-F5344CB8AC3E}">
        <p14:creationId xmlns:p14="http://schemas.microsoft.com/office/powerpoint/2010/main" val="71930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t>På årsmøtet 2.-3. mars</a:t>
            </a:r>
            <a:r>
              <a:rPr lang="nb-NO" altLang="nb-NO" baseline="0" dirty="0"/>
              <a:t> vedtok Oslo SV et nytt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tre hovedsaker (miljø, fordeling, skole)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fire hovedkrav (gratis AKS, ny boligpolitikk, flere kollektivavganger, profittfri velferd)</a:t>
            </a:r>
          </a:p>
          <a:p>
            <a:endParaRPr lang="nb-NO" altLang="nb-NO" baseline="0" dirty="0"/>
          </a:p>
          <a:p>
            <a:r>
              <a:rPr lang="nb-NO" altLang="nb-NO" baseline="0" dirty="0"/>
              <a:t>Jeg vil først dra dere gjennom Oslo SVs hovedsaker og </a:t>
            </a:r>
          </a:p>
          <a:p>
            <a:r>
              <a:rPr lang="nb-NO" altLang="nb-NO" baseline="0" dirty="0"/>
              <a:t>så vil jeg klargjøre forskjellen mellom hovedsaker og hovedkrav. </a:t>
            </a:r>
          </a:p>
          <a:p>
            <a:r>
              <a:rPr lang="nb-NO" altLang="nb-NO" baseline="0" dirty="0"/>
              <a:t>Og til slutt presentere de fire hovedkravene som ble vedtatt på årsmøtet</a:t>
            </a:r>
          </a:p>
          <a:p>
            <a:endParaRPr lang="nb-NO" altLang="nb-NO" baseline="0" dirty="0"/>
          </a:p>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1</a:t>
            </a:fld>
            <a:endParaRPr lang="nb-NO" altLang="nb-NO"/>
          </a:p>
        </p:txBody>
      </p:sp>
    </p:spTree>
    <p:extLst>
      <p:ext uri="{BB962C8B-B14F-4D97-AF65-F5344CB8AC3E}">
        <p14:creationId xmlns:p14="http://schemas.microsoft.com/office/powerpoint/2010/main" val="106073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r>
              <a:rPr lang="nb-NO" altLang="nb-NO" sz="2000" dirty="0"/>
              <a:t>På</a:t>
            </a:r>
            <a:r>
              <a:rPr lang="nb-NO" altLang="nb-NO" sz="2000" baseline="0" dirty="0"/>
              <a:t> Stortinget tar SV til ordet for forbud mot profitt i velferden, men inntil vi får det på plass så kommer vi til å stå på videre for avkommersialisering av velferden i Oslo. Etter fire år har vi allerede fått til veldig mye.</a:t>
            </a:r>
          </a:p>
          <a:p>
            <a:endParaRPr lang="nb-NO" altLang="nb-NO" sz="2000" baseline="0" dirty="0"/>
          </a:p>
          <a:p>
            <a:r>
              <a:rPr lang="nb-NO" altLang="nb-NO" sz="2000" baseline="0" dirty="0"/>
              <a:t>- Vi er tar sykehjem tilbake i kommunal drift, vi har gått gjennom kontraktene til de kommersielle sykehjemmene, </a:t>
            </a:r>
          </a:p>
          <a:p>
            <a:r>
              <a:rPr lang="nb-NO" altLang="nb-NO" sz="2000" baseline="0" dirty="0"/>
              <a:t>- vi har hatt anbud innen barnevernet der kun ideelle aktører kunne delta, NHO gitt til retten, men vi vant, vi har satt foten ned for kommersielle barnehager og vi har sagt opp kontrakter med aktører der hvor vi har avdekket alvorlige forhold.</a:t>
            </a:r>
          </a:p>
          <a:p>
            <a:endParaRPr lang="nb-NO" altLang="nb-NO" sz="2000" baseline="0" dirty="0"/>
          </a:p>
          <a:p>
            <a:r>
              <a:rPr lang="nb-NO" altLang="nb-NO" sz="2000" baseline="0" dirty="0"/>
              <a:t>Dette er et langt lerret å bleke, og vi har kommet i gang med arbeidet. </a:t>
            </a:r>
          </a:p>
          <a:p>
            <a:r>
              <a:rPr lang="nb-NO" altLang="nb-NO" sz="2000" baseline="0" dirty="0"/>
              <a:t>SV kommer til å stå på for videre avkommersialisering av velferden i Oslo de neste årene. </a:t>
            </a:r>
          </a:p>
          <a:p>
            <a:endParaRPr lang="nb-NO" altLang="nb-NO" sz="2000" baseline="0" dirty="0"/>
          </a:p>
          <a:p>
            <a:r>
              <a:rPr lang="nb-NO" altLang="nb-NO" sz="2000" baseline="0" dirty="0"/>
              <a:t>Særlig er det mye å ta tak i innen barnevern og helse- og omsorg, men vi mener også at vi må se på oppgaver som renhold og parkdrift.</a:t>
            </a:r>
            <a:endParaRPr lang="nb-NO" altLang="nb-NO" sz="2000" dirty="0"/>
          </a:p>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11</a:t>
            </a:fld>
            <a:endParaRPr lang="nb-NO" altLang="nb-NO"/>
          </a:p>
        </p:txBody>
      </p:sp>
    </p:spTree>
    <p:extLst>
      <p:ext uri="{BB962C8B-B14F-4D97-AF65-F5344CB8AC3E}">
        <p14:creationId xmlns:p14="http://schemas.microsoft.com/office/powerpoint/2010/main" val="38489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12</a:t>
            </a:fld>
            <a:endParaRPr lang="nb-NO" altLang="nb-NO"/>
          </a:p>
        </p:txBody>
      </p:sp>
    </p:spTree>
    <p:extLst>
      <p:ext uri="{BB962C8B-B14F-4D97-AF65-F5344CB8AC3E}">
        <p14:creationId xmlns:p14="http://schemas.microsoft.com/office/powerpoint/2010/main" val="355639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r>
              <a:rPr lang="nb-NO" altLang="nb-NO" dirty="0"/>
              <a:t>Gratis AKS</a:t>
            </a:r>
          </a:p>
          <a:p>
            <a:r>
              <a:rPr lang="nb-NO" altLang="nb-NO" dirty="0"/>
              <a:t>Flere lærere</a:t>
            </a:r>
          </a:p>
          <a:p>
            <a:r>
              <a:rPr lang="nb-NO" altLang="nb-NO" dirty="0"/>
              <a:t>Barnehageplass til alle 1åringer</a:t>
            </a:r>
          </a:p>
          <a:p>
            <a:r>
              <a:rPr lang="nb-NO" altLang="nb-NO" dirty="0"/>
              <a:t>Klimakutt</a:t>
            </a:r>
          </a:p>
          <a:p>
            <a:r>
              <a:rPr lang="nb-NO" altLang="nb-NO" dirty="0"/>
              <a:t>Kollektivsatsing</a:t>
            </a:r>
          </a:p>
          <a:p>
            <a:r>
              <a:rPr lang="nb-NO" altLang="nb-NO" dirty="0"/>
              <a:t>Redusert biltrafikk og renere luft</a:t>
            </a:r>
          </a:p>
          <a:p>
            <a:r>
              <a:rPr lang="nb-NO" altLang="nb-NO" dirty="0"/>
              <a:t>Sykkelsatsing</a:t>
            </a:r>
          </a:p>
          <a:p>
            <a:r>
              <a:rPr lang="nb-NO" altLang="nb-NO" dirty="0"/>
              <a:t>Tillitsreform og flere ansatte i eldreomsorgen</a:t>
            </a:r>
          </a:p>
          <a:p>
            <a:r>
              <a:rPr lang="nb-NO" altLang="nb-NO" dirty="0"/>
              <a:t>Oslomodellen for et seriøst arbeidsliv</a:t>
            </a:r>
          </a:p>
          <a:p>
            <a:r>
              <a:rPr lang="nb-NO" altLang="nb-NO" dirty="0"/>
              <a:t>Avkommersialisering av velferd</a:t>
            </a:r>
          </a:p>
          <a:p>
            <a:r>
              <a:rPr lang="nb-NO" altLang="nb-NO" dirty="0"/>
              <a:t>Styrket bydelsøkonomi</a:t>
            </a:r>
          </a:p>
          <a:p>
            <a:r>
              <a:rPr lang="nb-NO" altLang="nb-NO" dirty="0"/>
              <a:t>1 milliard til nytt Tøyenbad</a:t>
            </a:r>
          </a:p>
          <a:p>
            <a:r>
              <a:rPr lang="nb-NO" altLang="nb-NO" dirty="0"/>
              <a:t>Nye Familier og Barnehjernevernet</a:t>
            </a:r>
          </a:p>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13</a:t>
            </a:fld>
            <a:endParaRPr lang="nb-NO" altLang="nb-NO"/>
          </a:p>
        </p:txBody>
      </p:sp>
    </p:spTree>
    <p:extLst>
      <p:ext uri="{BB962C8B-B14F-4D97-AF65-F5344CB8AC3E}">
        <p14:creationId xmlns:p14="http://schemas.microsoft.com/office/powerpoint/2010/main" val="293937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14</a:t>
            </a:fld>
            <a:endParaRPr lang="nb-NO" altLang="nb-NO"/>
          </a:p>
        </p:txBody>
      </p:sp>
    </p:spTree>
    <p:extLst>
      <p:ext uri="{BB962C8B-B14F-4D97-AF65-F5344CB8AC3E}">
        <p14:creationId xmlns:p14="http://schemas.microsoft.com/office/powerpoint/2010/main" val="149229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nb-NO" altLang="nb-NO" dirty="0"/>
              <a:t>Litt overordna </a:t>
            </a:r>
            <a:r>
              <a:rPr lang="nb-NO" altLang="nb-NO" baseline="0" dirty="0"/>
              <a:t>først:</a:t>
            </a:r>
          </a:p>
          <a:p>
            <a:endParaRPr lang="nb-NO" altLang="nb-NO" dirty="0"/>
          </a:p>
          <a:p>
            <a:r>
              <a:rPr lang="nb-NO" altLang="nb-NO" dirty="0"/>
              <a:t>SV legger til grunn</a:t>
            </a:r>
            <a:r>
              <a:rPr lang="nb-NO" altLang="nb-NO" baseline="0" dirty="0"/>
              <a:t> at klimaendringene og økende forskjeller er våre to største samfunnsutfordringer:</a:t>
            </a:r>
            <a:br>
              <a:rPr lang="nb-NO" altLang="nb-NO" baseline="0" dirty="0"/>
            </a:br>
            <a:endParaRPr lang="nb-NO" altLang="nb-NO" baseline="0" dirty="0"/>
          </a:p>
          <a:p>
            <a:pPr marL="0" marR="0" indent="0" algn="l" defTabSz="685249" rtl="0" eaLnBrk="1" latinLnBrk="0" hangingPunct="1">
              <a:lnSpc>
                <a:spcPct val="100000"/>
              </a:lnSpc>
              <a:spcBef>
                <a:spcPts val="0"/>
              </a:spcBef>
              <a:spcAft>
                <a:spcPts val="0"/>
              </a:spcAft>
              <a:buClrTx/>
              <a:buSzTx/>
              <a:buFontTx/>
              <a:buNone/>
              <a:tabLst/>
              <a:defRPr/>
            </a:pPr>
            <a:r>
              <a:rPr lang="nb-NO" altLang="nb-NO" sz="1200" kern="1200" dirty="0">
                <a:solidFill>
                  <a:schemeClr val="tx1"/>
                </a:solidFill>
                <a:effectLst/>
                <a:latin typeface="+mn-lt"/>
                <a:ea typeface="+mn-ea"/>
                <a:cs typeface="+mn-cs"/>
              </a:rPr>
              <a:t>-</a:t>
            </a:r>
            <a:r>
              <a:rPr lang="nb-NO" altLang="nb-NO" sz="1200" kern="1200" baseline="0" dirty="0">
                <a:solidFill>
                  <a:schemeClr val="tx1"/>
                </a:solidFill>
                <a:effectLst/>
                <a:latin typeface="+mn-lt"/>
                <a:ea typeface="+mn-ea"/>
                <a:cs typeface="+mn-cs"/>
              </a:rPr>
              <a:t> </a:t>
            </a:r>
            <a:r>
              <a:rPr lang="nb-NO" altLang="nb-NO" sz="1200" kern="1200" dirty="0">
                <a:solidFill>
                  <a:schemeClr val="tx1"/>
                </a:solidFill>
                <a:effectLst/>
                <a:latin typeface="+mn-lt"/>
                <a:ea typeface="+mn-ea"/>
                <a:cs typeface="+mn-cs"/>
              </a:rPr>
              <a:t>Vi er den</a:t>
            </a:r>
            <a:r>
              <a:rPr lang="nb-NO" altLang="nb-NO" sz="1200" kern="1200" baseline="0" dirty="0">
                <a:solidFill>
                  <a:schemeClr val="tx1"/>
                </a:solidFill>
                <a:effectLst/>
                <a:latin typeface="+mn-lt"/>
                <a:ea typeface="+mn-ea"/>
                <a:cs typeface="+mn-cs"/>
              </a:rPr>
              <a:t> første generasjonen som ser konsekvensene av klimautfordringene og sannsynligvis den siste som har en mulighet til å gjøre noe med det</a:t>
            </a:r>
          </a:p>
          <a:p>
            <a:pPr marL="0" marR="0" indent="0" algn="l" defTabSz="685249" rtl="0" eaLnBrk="1" latinLnBrk="0" hangingPunct="1">
              <a:lnSpc>
                <a:spcPct val="100000"/>
              </a:lnSpc>
              <a:spcBef>
                <a:spcPts val="0"/>
              </a:spcBef>
              <a:spcAft>
                <a:spcPts val="0"/>
              </a:spcAft>
              <a:buClrTx/>
              <a:buSzTx/>
              <a:buFontTx/>
              <a:buNone/>
              <a:tabLst/>
              <a:defRPr/>
            </a:pPr>
            <a:endParaRPr lang="nb-NO" altLang="nb-NO" sz="1200" kern="1200" baseline="0" dirty="0">
              <a:solidFill>
                <a:schemeClr val="tx1"/>
              </a:solidFill>
              <a:effectLst/>
              <a:latin typeface="+mn-lt"/>
              <a:ea typeface="+mn-ea"/>
              <a:cs typeface="+mn-cs"/>
            </a:endParaRPr>
          </a:p>
          <a:p>
            <a:pPr marL="0" marR="0" indent="0" algn="l" defTabSz="685249" rtl="0" eaLnBrk="1" latinLnBrk="0" hangingPunct="1">
              <a:lnSpc>
                <a:spcPct val="100000"/>
              </a:lnSpc>
              <a:spcBef>
                <a:spcPts val="0"/>
              </a:spcBef>
              <a:spcAft>
                <a:spcPts val="0"/>
              </a:spcAft>
              <a:buClrTx/>
              <a:buSzTx/>
              <a:buFontTx/>
              <a:buNone/>
              <a:tabLst/>
              <a:defRPr/>
            </a:pPr>
            <a:r>
              <a:rPr lang="nb-NO" altLang="nb-NO" dirty="0"/>
              <a:t>-</a:t>
            </a:r>
            <a:r>
              <a:rPr lang="nb-NO" altLang="nb-NO" baseline="0" dirty="0"/>
              <a:t> </a:t>
            </a:r>
            <a:r>
              <a:rPr lang="nb-NO" altLang="nb-NO" dirty="0"/>
              <a:t>Større ulikhet mellom folk</a:t>
            </a:r>
            <a:r>
              <a:rPr lang="nb-NO" altLang="nb-NO" baseline="0" dirty="0"/>
              <a:t> preger mange land og er utfordrende for lokalsamfunn og nabolag</a:t>
            </a:r>
            <a:r>
              <a:rPr lang="nb-NO" altLang="nb-NO" dirty="0"/>
              <a:t>. I Frankrike har helt vanlige folk</a:t>
            </a:r>
            <a:r>
              <a:rPr lang="nb-NO" altLang="nb-NO" baseline="0" dirty="0"/>
              <a:t> tatt på seg gule vester og trukket ut i gatene, mens i USA har Donald Trump blitt valgt til president av en befolkning som har mistet troen på fremtiden og politikere.</a:t>
            </a:r>
            <a:r>
              <a:rPr lang="nb-NO" altLang="nb-NO" dirty="0"/>
              <a:t> Når Staten svikter kampen mot økte forskjeller må innsats</a:t>
            </a:r>
            <a:r>
              <a:rPr lang="nb-NO" altLang="nb-NO" baseline="0" dirty="0"/>
              <a:t> mot ulikhet derfor også skje lokalt.</a:t>
            </a:r>
            <a:endParaRPr lang="nb-NO" altLang="nb-NO" sz="1200" kern="1200" baseline="0" dirty="0">
              <a:solidFill>
                <a:schemeClr val="tx1"/>
              </a:solidFill>
              <a:effectLst/>
              <a:latin typeface="+mn-lt"/>
              <a:ea typeface="+mn-ea"/>
              <a:cs typeface="+mn-cs"/>
            </a:endParaRPr>
          </a:p>
          <a:p>
            <a:endParaRPr lang="nb-NO" altLang="nb-NO" baseline="0" dirty="0"/>
          </a:p>
          <a:p>
            <a:endParaRPr lang="nb-NO" altLang="nb-NO" baseline="0" dirty="0"/>
          </a:p>
        </p:txBody>
      </p:sp>
      <p:sp>
        <p:nvSpPr>
          <p:cNvPr id="4" name="Slide Number Placeholder 3"/>
          <p:cNvSpPr>
            <a:spLocks noGrp="1"/>
          </p:cNvSpPr>
          <p:nvPr>
            <p:ph type="sldNum" sz="quarter" idx="10"/>
          </p:nvPr>
        </p:nvSpPr>
        <p:spPr/>
        <p:txBody>
          <a:bodyPr numCol="1"/>
          <a:lstStyle/>
          <a:p>
            <a:fld id="{C3184998-70D7-4070-8514-F7C4F37FE0F3}" type="slidenum">
              <a:rPr lang="nb-NO" altLang="nb-NO" smtClean="0"/>
              <a:t>2</a:t>
            </a:fld>
            <a:endParaRPr lang="nb-NO" altLang="nb-NO"/>
          </a:p>
        </p:txBody>
      </p:sp>
    </p:spTree>
    <p:extLst>
      <p:ext uri="{BB962C8B-B14F-4D97-AF65-F5344CB8AC3E}">
        <p14:creationId xmlns:p14="http://schemas.microsoft.com/office/powerpoint/2010/main" val="132495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nb-NO" altLang="nb-NO" dirty="0"/>
              <a:t>På årsmøtet 2.-3. mars</a:t>
            </a:r>
            <a:r>
              <a:rPr lang="nb-NO" altLang="nb-NO" baseline="0" dirty="0"/>
              <a:t> vedtok Oslo SV et nytt program, fire hovedkrav og en valgkampstrategi.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baseline="0" dirty="0"/>
          </a:p>
          <a:p>
            <a:r>
              <a:rPr lang="nb-NO" altLang="nb-NO" dirty="0"/>
              <a:t>I</a:t>
            </a:r>
            <a:r>
              <a:rPr lang="nb-NO" altLang="nb-NO" baseline="0" dirty="0"/>
              <a:t> valgkampstrategien ble det slått fast at Oslo SV har fordeling, miljø og skole som hovedsaker: </a:t>
            </a:r>
            <a:endParaRPr lang="nb-NO" alt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altLang="nb-NO" sz="1200" kern="1200" dirty="0">
                <a:solidFill>
                  <a:schemeClr val="tx1"/>
                </a:solidFill>
                <a:effectLst/>
                <a:latin typeface="+mn-lt"/>
                <a:ea typeface="+mn-ea"/>
                <a:cs typeface="+mn-cs"/>
              </a:rPr>
              <a:t>Det er tid for små forskjeller og sterke fellesskap. </a:t>
            </a:r>
          </a:p>
          <a:p>
            <a:pPr marL="171450" indent="-171450">
              <a:buFont typeface="Arial" panose="020B0604020202020204" pitchFamily="34" charset="0"/>
              <a:buChar char="•"/>
            </a:pPr>
            <a:r>
              <a:rPr lang="nb-NO" altLang="nb-NO" sz="1200" kern="1200" dirty="0">
                <a:solidFill>
                  <a:schemeClr val="tx1"/>
                </a:solidFill>
                <a:effectLst/>
                <a:latin typeface="+mn-lt"/>
                <a:ea typeface="+mn-ea"/>
                <a:cs typeface="+mn-cs"/>
              </a:rPr>
              <a:t>Tid for renere luft, ren natur og en grønnere framtid. </a:t>
            </a:r>
          </a:p>
          <a:p>
            <a:pPr marL="171450" indent="-171450">
              <a:buFont typeface="Arial" panose="020B0604020202020204" pitchFamily="34" charset="0"/>
              <a:buChar char="•"/>
            </a:pPr>
            <a:r>
              <a:rPr lang="nb-NO" altLang="nb-NO" sz="1200" kern="1200" dirty="0">
                <a:solidFill>
                  <a:schemeClr val="tx1"/>
                </a:solidFill>
                <a:effectLst/>
                <a:latin typeface="+mn-lt"/>
                <a:ea typeface="+mn-ea"/>
                <a:cs typeface="+mn-cs"/>
              </a:rPr>
              <a:t>Tid for at alle barn skal få lære, trives og mestre i skolen. </a:t>
            </a:r>
          </a:p>
          <a:p>
            <a:pPr marL="171450" indent="-171450">
              <a:buFont typeface="Arial" panose="020B0604020202020204" pitchFamily="34" charset="0"/>
              <a:buChar char="•"/>
            </a:pPr>
            <a:r>
              <a:rPr lang="nb-NO" altLang="nb-NO" sz="1200" kern="1200" dirty="0">
                <a:solidFill>
                  <a:schemeClr val="tx1"/>
                </a:solidFill>
                <a:effectLst/>
                <a:latin typeface="+mn-lt"/>
                <a:ea typeface="+mn-ea"/>
                <a:cs typeface="+mn-cs"/>
              </a:rPr>
              <a:t>Det er tid for en politikk for de mange, ikke for de få. </a:t>
            </a:r>
          </a:p>
          <a:p>
            <a:endParaRPr lang="nb-NO" altLang="nb-NO" sz="1200" kern="1200" dirty="0">
              <a:solidFill>
                <a:schemeClr val="tx1"/>
              </a:solidFill>
              <a:effectLst/>
              <a:latin typeface="+mn-lt"/>
              <a:ea typeface="+mn-ea"/>
              <a:cs typeface="+mn-cs"/>
            </a:endParaRPr>
          </a:p>
          <a:p>
            <a:r>
              <a:rPr lang="nb-NO" altLang="nb-NO" sz="1200" kern="1200" dirty="0">
                <a:solidFill>
                  <a:schemeClr val="tx1"/>
                </a:solidFill>
                <a:effectLst/>
                <a:latin typeface="+mn-lt"/>
                <a:ea typeface="+mn-ea"/>
                <a:cs typeface="+mn-cs"/>
              </a:rPr>
              <a:t>Etter fire år med SV-ordfører og rødgrønt byråd, er Oslo på vei til å bli en varmere og grønnere by, med plass til alle. Oslo viser vei nasjonalt og internasjonalt, fordi vi tør å tro på fellesskapet og en miljøvennlig fremtid. Vi viser at politikk funker. Men fortsatt har vi store uløste oppgaver foran oss.  </a:t>
            </a:r>
          </a:p>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3</a:t>
            </a:fld>
            <a:endParaRPr lang="nb-NO" altLang="nb-NO"/>
          </a:p>
        </p:txBody>
      </p:sp>
    </p:spTree>
    <p:extLst>
      <p:ext uri="{BB962C8B-B14F-4D97-AF65-F5344CB8AC3E}">
        <p14:creationId xmlns:p14="http://schemas.microsoft.com/office/powerpoint/2010/main" val="38459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r>
              <a:rPr lang="nb-NO" altLang="nb-NO" sz="1200" b="0" i="0" u="none" strike="noStrike" kern="1200" dirty="0">
                <a:solidFill>
                  <a:schemeClr val="tx1"/>
                </a:solidFill>
                <a:effectLst/>
                <a:latin typeface="+mn-lt"/>
                <a:ea typeface="+mn-ea"/>
                <a:cs typeface="+mn-cs"/>
              </a:rPr>
              <a:t>En mindre bilbasert by er bedre for alle, både i sentrum og der folk lever og bor. Færre biler gjør Oslo til en triveligere by, med mer liv og plass til alle. Målet med byutviklingen er å gjøre Oslo attraktiv, miljøvennlig og rettferdig. Alle deler av byen må planlegges som gode nabolag med en blanding av boliger, arbeidsplasser, barnehager, kultur- og idrettstilbud, handel og tjenester, kombinert med grønne lunger, parkdrag, torg og møteplasser. </a:t>
            </a:r>
          </a:p>
          <a:p>
            <a:endParaRPr lang="nb-NO" altLang="nb-NO" sz="1200" b="0" i="0" u="none" strike="noStrike" kern="1200" dirty="0">
              <a:solidFill>
                <a:schemeClr val="tx1"/>
              </a:solidFill>
              <a:effectLst/>
              <a:latin typeface="+mn-lt"/>
              <a:ea typeface="+mn-ea"/>
              <a:cs typeface="+mn-cs"/>
            </a:endParaRPr>
          </a:p>
          <a:p>
            <a:r>
              <a:rPr lang="nb-NO" altLang="nb-NO" dirty="0"/>
              <a:t>Klimagassutslippene i Oslo går ned, lufta blir renere og tryggere, biltrafikken går ned, flere bruker kollektivtransport og sykkel</a:t>
            </a:r>
          </a:p>
          <a:p>
            <a:endParaRPr lang="nb-NO" altLang="nb-NO" dirty="0"/>
          </a:p>
          <a:p>
            <a:r>
              <a:rPr lang="nb-NO" altLang="nb-NO" dirty="0"/>
              <a:t>Det grønne skiftet i Oslo legges merke til internasjonalt </a:t>
            </a:r>
            <a:r>
              <a:rPr lang="mr-IN" altLang="mr-IN" dirty="0"/>
              <a:t>–</a:t>
            </a:r>
            <a:r>
              <a:rPr lang="nb-NO" altLang="nb-NO" dirty="0"/>
              <a:t> Oslo er Europas miljøhovedstad i 2019</a:t>
            </a:r>
          </a:p>
          <a:p>
            <a:endParaRPr lang="nb-NO" altLang="nb-NO" dirty="0"/>
          </a:p>
          <a:p>
            <a:r>
              <a:rPr lang="nb-NO" altLang="nb-NO" dirty="0"/>
              <a:t>Med SV i byråd har vi ambisiøse klimamål som er i tråd med Paris-avtalen </a:t>
            </a:r>
            <a:r>
              <a:rPr lang="mr-IN" altLang="mr-IN" dirty="0"/>
              <a:t>–</a:t>
            </a:r>
            <a:r>
              <a:rPr lang="nb-NO" altLang="nb-NO" dirty="0"/>
              <a:t> i motsetning til de fleste byer og land</a:t>
            </a:r>
          </a:p>
          <a:p>
            <a:endParaRPr lang="nb-NO" altLang="nb-NO" sz="1200" b="0" i="0" u="none" strike="noStrike" kern="1200" dirty="0">
              <a:solidFill>
                <a:schemeClr val="tx1"/>
              </a:solidFill>
              <a:effectLst/>
              <a:latin typeface="+mn-lt"/>
              <a:ea typeface="+mn-ea"/>
              <a:cs typeface="+mn-cs"/>
            </a:endParaRPr>
          </a:p>
          <a:p>
            <a:r>
              <a:rPr lang="nb-NO" altLang="nb-NO" sz="1200" b="0" i="0" u="none" strike="noStrike" kern="1200" dirty="0">
                <a:solidFill>
                  <a:schemeClr val="tx1"/>
                </a:solidFill>
                <a:effectLst/>
                <a:latin typeface="+mn-lt"/>
                <a:ea typeface="+mn-ea"/>
                <a:cs typeface="+mn-cs"/>
              </a:rPr>
              <a:t>Folk har fått en enklere hverdag med 4000 flere ukentlige avganger med t-bane, buss og trikk, og 34 km med ny sykkelvei.</a:t>
            </a:r>
          </a:p>
          <a:p>
            <a:endParaRPr lang="nb-NO" altLang="nb-NO" sz="1200" b="0" i="0" u="none" strike="noStrike" kern="1200" dirty="0">
              <a:solidFill>
                <a:schemeClr val="tx1"/>
              </a:solidFill>
              <a:effectLst/>
              <a:latin typeface="+mn-lt"/>
              <a:ea typeface="+mn-ea"/>
              <a:cs typeface="+mn-cs"/>
            </a:endParaRPr>
          </a:p>
          <a:p>
            <a:r>
              <a:rPr lang="nb-NO" altLang="nb-NO" sz="1200" b="0" i="0" u="none" strike="noStrike" kern="1200" dirty="0">
                <a:solidFill>
                  <a:schemeClr val="tx1"/>
                </a:solidFill>
                <a:effectLst/>
                <a:latin typeface="+mn-lt"/>
                <a:ea typeface="+mn-ea"/>
                <a:cs typeface="+mn-cs"/>
              </a:rPr>
              <a:t>Nå er det 14 000 færre passeringer i bomringen hver dag, sammenliknet med 2015. Det betyr 5 millioner færre passeringer i året. Dette gjør at køene blir mindre og luften renere. I fjor var Oslo for første gang på mange år i nærheten av å oppfylle de lovpålagte grenseverdiene for NO2.</a:t>
            </a:r>
          </a:p>
          <a:p>
            <a:endParaRPr lang="nb-NO" altLang="nb-NO" sz="1200" b="0" i="0" u="none" strike="noStrike" kern="1200" dirty="0">
              <a:solidFill>
                <a:schemeClr val="tx1"/>
              </a:solidFill>
              <a:effectLst/>
              <a:latin typeface="+mn-lt"/>
              <a:ea typeface="+mn-ea"/>
              <a:cs typeface="+mn-cs"/>
            </a:endParaRPr>
          </a:p>
          <a:p>
            <a:r>
              <a:rPr lang="nb-NO" altLang="nb-NO" sz="1200" b="0" i="0" u="none" strike="noStrike" kern="1200" dirty="0">
                <a:solidFill>
                  <a:srgbClr val="FFFF00"/>
                </a:solidFill>
                <a:effectLst/>
                <a:latin typeface="+mn-lt"/>
                <a:ea typeface="+mn-ea"/>
                <a:cs typeface="+mn-cs"/>
              </a:rPr>
              <a:t>I 2016 GIKK KLIMAGASSUTSLIPPENE I OSLO NED MED 8 PROSENT, MENS DE TOTALT I NORGE GIKK NED MED KUN 1 PROSENT. (Har du oppdaterte tall)</a:t>
            </a:r>
          </a:p>
          <a:p>
            <a:endParaRPr lang="nb-NO" altLang="nb-NO" sz="1200" b="0" i="0" u="none" strike="noStrike" kern="1200" dirty="0">
              <a:solidFill>
                <a:schemeClr val="tx1"/>
              </a:solidFill>
              <a:effectLst/>
              <a:latin typeface="+mn-lt"/>
              <a:ea typeface="+mn-ea"/>
              <a:cs typeface="+mn-cs"/>
            </a:endParaRPr>
          </a:p>
          <a:p>
            <a:r>
              <a:rPr lang="nb-NO" altLang="nb-NO" sz="1200" b="0" i="0" u="none" strike="noStrike" kern="1200" dirty="0">
                <a:solidFill>
                  <a:schemeClr val="tx1"/>
                </a:solidFill>
                <a:effectLst/>
                <a:latin typeface="+mn-lt"/>
                <a:ea typeface="+mn-ea"/>
                <a:cs typeface="+mn-cs"/>
              </a:rPr>
              <a:t>https://www.sv.no/oslo/2018/10/22/byradet-feirer-tre-ar-med-denne-resultatlisten/?fbclid=IwAR2w4z9U5pPv_kAd104ZL_skCMK9TXEnBDidNwaPrWlzSos6i6_emWMRGS0</a:t>
            </a:r>
          </a:p>
          <a:p>
            <a:endParaRPr lang="nb-NO" altLang="nb-NO" sz="1200" b="0" i="0" u="none" strike="noStrike" kern="1200" dirty="0">
              <a:solidFill>
                <a:schemeClr val="tx1"/>
              </a:solidFill>
              <a:effectLst/>
              <a:latin typeface="+mn-lt"/>
              <a:ea typeface="+mn-ea"/>
              <a:cs typeface="+mn-cs"/>
            </a:endParaRPr>
          </a:p>
          <a:p>
            <a:endParaRPr lang="nb-NO" altLang="nb-NO" sz="1200" b="0" i="0" u="none" strike="noStrike" kern="1200" dirty="0">
              <a:solidFill>
                <a:schemeClr val="tx1"/>
              </a:solidFill>
              <a:effectLst/>
              <a:latin typeface="+mn-lt"/>
              <a:ea typeface="+mn-ea"/>
              <a:cs typeface="+mn-cs"/>
            </a:endParaRPr>
          </a:p>
          <a:p>
            <a:endParaRPr lang="nb-NO" altLang="nb-NO" sz="1200" b="0" i="0" u="none" strike="noStrike"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4</a:t>
            </a:fld>
            <a:endParaRPr lang="nb-NO" altLang="nb-NO"/>
          </a:p>
        </p:txBody>
      </p:sp>
    </p:spTree>
    <p:extLst>
      <p:ext uri="{BB962C8B-B14F-4D97-AF65-F5344CB8AC3E}">
        <p14:creationId xmlns:p14="http://schemas.microsoft.com/office/powerpoint/2010/main" val="137124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r>
              <a:rPr lang="nb-NO" altLang="nb-NO" sz="1200" dirty="0"/>
              <a:t>Det beste</a:t>
            </a:r>
            <a:r>
              <a:rPr lang="nb-NO" altLang="nb-NO" sz="1200" baseline="0" dirty="0"/>
              <a:t> med Norge og Oslo er de små forskjellene i makt og rikdom, en sterk velferdsstat og sterke fellesarenaer, og toleranse for forskjellighet, Dette har gjort Norge til et av verdens beste land å bo i. </a:t>
            </a:r>
          </a:p>
          <a:p>
            <a:pPr marL="0" marR="0" indent="0" algn="l" defTabSz="914400" rtl="0" eaLnBrk="1" latinLnBrk="0" hangingPunct="1">
              <a:lnSpc>
                <a:spcPct val="100000"/>
              </a:lnSpc>
              <a:spcBef>
                <a:spcPts val="0"/>
              </a:spcBef>
              <a:spcAft>
                <a:spcPts val="0"/>
              </a:spcAft>
              <a:buClrTx/>
              <a:buSzTx/>
              <a:buFontTx/>
              <a:buNone/>
              <a:tabLst/>
              <a:defRPr/>
            </a:pPr>
            <a:endParaRPr lang="nb-NO" altLang="nb-NO" sz="1200" baseline="0" dirty="0"/>
          </a:p>
          <a:p>
            <a:pPr marL="0" marR="0" lvl="0" indent="0" algn="l" defTabSz="914400" rtl="0" eaLnBrk="1" latinLnBrk="0" hangingPunct="1">
              <a:lnSpc>
                <a:spcPct val="100000"/>
              </a:lnSpc>
              <a:spcBef>
                <a:spcPts val="0"/>
              </a:spcBef>
              <a:spcAft>
                <a:spcPts val="0"/>
              </a:spcAft>
              <a:buClrTx/>
              <a:buSzTx/>
              <a:buFontTx/>
              <a:buNone/>
              <a:tabLst/>
              <a:defRPr/>
            </a:pPr>
            <a:r>
              <a:rPr lang="nb-NO" altLang="nb-NO" sz="1200" baseline="0" dirty="0"/>
              <a:t>Dessverre går utviklingen i gal retning. </a:t>
            </a:r>
            <a:r>
              <a:rPr lang="nb-NO" altLang="nb-NO" sz="1200" b="0" i="0" u="none" strike="noStrike" kern="1200" dirty="0">
                <a:solidFill>
                  <a:schemeClr val="tx1"/>
                </a:solidFill>
                <a:effectLst/>
                <a:latin typeface="+mn-lt"/>
                <a:ea typeface="+mn-ea"/>
                <a:cs typeface="+mn-cs"/>
              </a:rPr>
              <a:t>Den blå regjeringens økonomiske politikk bidrar til økte forskjeller, også i Oslo.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1200" b="0" i="0" u="none" strike="noStrike"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nb-NO" altLang="nb-NO" sz="1200" b="0" i="0" u="none" strike="noStrike" kern="1200" dirty="0">
                <a:solidFill>
                  <a:schemeClr val="tx1"/>
                </a:solidFill>
                <a:effectLst/>
                <a:latin typeface="+mn-lt"/>
                <a:ea typeface="+mn-ea"/>
                <a:cs typeface="+mn-cs"/>
              </a:rPr>
              <a:t>På fem år er skattene kuttet med over 25 milliarder nasjonalt.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1200" b="0" i="0" u="none" strike="noStrike" kern="1200" dirty="0">
              <a:solidFill>
                <a:schemeClr val="tx1"/>
              </a:solidFill>
              <a:effectLst/>
              <a:latin typeface="+mn-lt"/>
              <a:ea typeface="+mn-ea"/>
              <a:cs typeface="+mn-cs"/>
            </a:endParaRPr>
          </a:p>
          <a:p>
            <a:pPr marL="0" marR="0" indent="0" algn="l" defTabSz="457200" rtl="0" eaLnBrk="1" latinLnBrk="0" hangingPunct="1">
              <a:lnSpc>
                <a:spcPct val="100000"/>
              </a:lnSpc>
              <a:spcBef>
                <a:spcPts val="0"/>
              </a:spcBef>
              <a:spcAft>
                <a:spcPts val="0"/>
              </a:spcAft>
              <a:buClrTx/>
              <a:buSzTx/>
              <a:buFontTx/>
              <a:buNone/>
              <a:tabLst/>
              <a:defRPr/>
            </a:pPr>
            <a:r>
              <a:rPr lang="nb-NO" altLang="nb-NO" sz="1200" kern="1200" dirty="0">
                <a:solidFill>
                  <a:schemeClr val="tx1"/>
                </a:solidFill>
                <a:effectLst/>
                <a:latin typeface="Arial"/>
                <a:ea typeface="+mn-ea"/>
                <a:cs typeface="Arial"/>
              </a:rPr>
              <a:t>Dagens skattesystem er innrettet slik at vi har lave skatter på eiendom, formue, aksjer og arv, men høye skatter på inntekt. </a:t>
            </a:r>
            <a:r>
              <a:rPr lang="nb-NO" altLang="nb-NO" sz="1200" b="0" noProof="0" dirty="0">
                <a:latin typeface="Arial"/>
                <a:cs typeface="Arial"/>
              </a:rPr>
              <a:t>I stedet for</a:t>
            </a:r>
            <a:r>
              <a:rPr lang="nb-NO" altLang="nb-NO" sz="1200" b="0" baseline="0" noProof="0" dirty="0">
                <a:latin typeface="Arial"/>
                <a:cs typeface="Arial"/>
              </a:rPr>
              <a:t> å bidra til å stanse forskjellsutviklingen har regjeringen gitt skatteletter til de som allerede har mest. </a:t>
            </a:r>
            <a:endParaRPr lang="nb-NO" altLang="nb-NO" sz="1200" baseline="0" noProof="0" dirty="0">
              <a:latin typeface="Arial"/>
              <a:cs typeface="Arial"/>
            </a:endParaRPr>
          </a:p>
          <a:p>
            <a:pPr marL="171450" marR="0" indent="-171450" algn="l" defTabSz="457200" rtl="0" eaLnBrk="1" latinLnBrk="0" hangingPunct="1">
              <a:lnSpc>
                <a:spcPct val="100000"/>
              </a:lnSpc>
              <a:spcBef>
                <a:spcPts val="0"/>
              </a:spcBef>
              <a:spcAft>
                <a:spcPts val="0"/>
              </a:spcAft>
              <a:buClrTx/>
              <a:buSzTx/>
              <a:buFont typeface="Arial"/>
              <a:buChar char="•"/>
              <a:tabLst/>
              <a:defRPr/>
            </a:pPr>
            <a:r>
              <a:rPr lang="nb-NO" altLang="nb-NO" sz="1200" baseline="0" noProof="0" dirty="0">
                <a:highlight>
                  <a:srgbClr val="FFFF00"/>
                </a:highlight>
                <a:latin typeface="Arial"/>
                <a:cs typeface="Arial"/>
              </a:rPr>
              <a:t>For </a:t>
            </a:r>
            <a:r>
              <a:rPr lang="nb-NO" altLang="nb-NO" sz="1200" noProof="0" dirty="0">
                <a:highlight>
                  <a:srgbClr val="FFFF00"/>
                </a:highlight>
                <a:latin typeface="Arial"/>
                <a:cs typeface="Arial"/>
              </a:rPr>
              <a:t>mens</a:t>
            </a:r>
            <a:r>
              <a:rPr lang="nb-NO" altLang="nb-NO" sz="1200" baseline="0" noProof="0" dirty="0">
                <a:highlight>
                  <a:srgbClr val="FFFF00"/>
                </a:highlight>
                <a:latin typeface="Arial"/>
                <a:cs typeface="Arial"/>
              </a:rPr>
              <a:t> de </a:t>
            </a:r>
            <a:r>
              <a:rPr lang="nb-NO" altLang="nb-NO" sz="1200" b="0" i="0" baseline="0" noProof="0" dirty="0">
                <a:highlight>
                  <a:srgbClr val="FFFF00"/>
                </a:highlight>
                <a:latin typeface="Arial"/>
                <a:cs typeface="Arial"/>
              </a:rPr>
              <a:t>0,1 % rikeste – målt etter formue – fikk 298 000 kroner i snitt i skattelettelse i 2014 og 2015, fikk vanlige mennesker i gjennomsnitt 1500 kroner. </a:t>
            </a:r>
          </a:p>
          <a:p>
            <a:pPr marL="171450" marR="0" indent="-171450" algn="l" defTabSz="457200" rtl="0" eaLnBrk="1" latinLnBrk="0" hangingPunct="1">
              <a:lnSpc>
                <a:spcPct val="100000"/>
              </a:lnSpc>
              <a:spcBef>
                <a:spcPts val="0"/>
              </a:spcBef>
              <a:spcAft>
                <a:spcPts val="0"/>
              </a:spcAft>
              <a:buClrTx/>
              <a:buSzTx/>
              <a:buFont typeface="Arial"/>
              <a:buChar char="•"/>
              <a:tabLst/>
              <a:defRPr/>
            </a:pPr>
            <a:endParaRPr lang="nb-NO" altLang="nb-NO" sz="1200" noProof="0" dirty="0">
              <a:latin typeface="Arial"/>
              <a:cs typeface="Arial"/>
            </a:endParaRPr>
          </a:p>
          <a:p>
            <a:pPr marL="171450" indent="-171450">
              <a:buFont typeface="Arial" panose="020B0604020202020204" pitchFamily="34" charset="0"/>
              <a:buChar char="•"/>
            </a:pPr>
            <a:r>
              <a:rPr lang="nb-NO" altLang="nb-NO" sz="1200" b="0" i="0" baseline="0" noProof="0" dirty="0">
                <a:highlight>
                  <a:srgbClr val="FFFF00"/>
                </a:highlight>
                <a:latin typeface="Arial"/>
                <a:cs typeface="Arial"/>
              </a:rPr>
              <a:t>Nesten halvparten av skattelettene, eller 44 % for å være helt nøyaktig, tilfalt de 10 % rikeste. </a:t>
            </a:r>
          </a:p>
          <a:p>
            <a:pPr marL="171450" indent="-171450">
              <a:buFont typeface="Arial" panose="020B0604020202020204" pitchFamily="34" charset="0"/>
              <a:buChar char="•"/>
            </a:pPr>
            <a:endParaRPr lang="nb-NO" altLang="nb-NO" sz="1200" b="0" i="0" baseline="0" noProof="0" dirty="0">
              <a:highlight>
                <a:srgbClr val="FFFF00"/>
              </a:highlight>
              <a:latin typeface="Arial"/>
              <a:cs typeface="Arial"/>
            </a:endParaRPr>
          </a:p>
          <a:p>
            <a:pPr marL="171450" indent="-171450">
              <a:buFont typeface="Arial" panose="020B0604020202020204" pitchFamily="34" charset="0"/>
              <a:buChar char="•"/>
            </a:pPr>
            <a:endParaRPr lang="nb-NO" altLang="nb-NO" sz="1200" b="0" i="0" baseline="0" noProof="0" dirty="0">
              <a:highlight>
                <a:srgbClr val="FFFF00"/>
              </a:highlight>
              <a:latin typeface="Arial"/>
              <a:cs typeface="Arial"/>
            </a:endParaRPr>
          </a:p>
          <a:p>
            <a:pPr marL="0" indent="0">
              <a:buFont typeface="Arial" panose="020B0604020202020204" pitchFamily="34" charset="0"/>
              <a:buNone/>
            </a:pPr>
            <a:r>
              <a:rPr lang="nb-NO" altLang="nb-NO" sz="1200" b="0" i="0" u="none" strike="noStrike" kern="1200" dirty="0">
                <a:solidFill>
                  <a:schemeClr val="tx1"/>
                </a:solidFill>
                <a:effectLst/>
                <a:highlight>
                  <a:srgbClr val="FFFF00"/>
                </a:highlight>
                <a:latin typeface="+mn-lt"/>
                <a:ea typeface="+mn-ea"/>
                <a:cs typeface="+mn-cs"/>
              </a:rPr>
              <a:t>Mens de på toppen får stadig nye skattekutt, rammes folk som er fattige eller syke av stadige velferdskutt og dårligere hjelp. </a:t>
            </a:r>
          </a:p>
          <a:p>
            <a:pPr marL="0" indent="0">
              <a:buFont typeface="Arial" panose="020B0604020202020204" pitchFamily="34" charset="0"/>
              <a:buNone/>
            </a:pPr>
            <a:endParaRPr lang="nb-NO" altLang="nb-NO" sz="1200" b="0" i="0" u="none" strike="noStrike" kern="1200" dirty="0">
              <a:solidFill>
                <a:schemeClr val="tx1"/>
              </a:solidFill>
              <a:effectLst/>
              <a:highlight>
                <a:srgbClr val="FFFF00"/>
              </a:highligh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nb-NO" altLang="nb-NO" sz="1200" baseline="0" dirty="0">
                <a:highlight>
                  <a:srgbClr val="FFFF00"/>
                </a:highlight>
              </a:rPr>
              <a:t>Slik skapes og forsterkes forskjeller. </a:t>
            </a:r>
            <a:r>
              <a:rPr lang="nb-NO" altLang="nb-NO" sz="1200" b="0" i="0" u="none" strike="noStrike" kern="1200" dirty="0">
                <a:solidFill>
                  <a:schemeClr val="tx1"/>
                </a:solidFill>
                <a:effectLst/>
                <a:highlight>
                  <a:srgbClr val="FFFF00"/>
                </a:highlight>
                <a:latin typeface="+mn-lt"/>
                <a:ea typeface="+mn-ea"/>
                <a:cs typeface="+mn-cs"/>
              </a:rPr>
              <a:t>Da blir også det som limer samfunnet vårt sammen, tillit og fellesskap, svekket. </a:t>
            </a:r>
          </a:p>
          <a:p>
            <a:pPr marL="0" marR="0" indent="0" algn="l" defTabSz="457200" rtl="0" eaLnBrk="1" latinLnBrk="0" hangingPunct="1">
              <a:lnSpc>
                <a:spcPct val="100000"/>
              </a:lnSpc>
              <a:spcBef>
                <a:spcPts val="0"/>
              </a:spcBef>
              <a:spcAft>
                <a:spcPts val="0"/>
              </a:spcAft>
              <a:buClrTx/>
              <a:buSzTx/>
              <a:buFontTx/>
              <a:buNone/>
              <a:tabLst/>
              <a:defRPr/>
            </a:pPr>
            <a:endParaRPr lang="nb-NO" altLang="nb-NO" sz="1200" kern="1200" dirty="0">
              <a:solidFill>
                <a:schemeClr val="tx1"/>
              </a:solidFill>
              <a:effectLst/>
              <a:highlight>
                <a:srgbClr val="FFFF00"/>
              </a:highlight>
              <a:latin typeface="+mn-lt"/>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lang="nb-NO" altLang="nb-NO" sz="1200" b="0" i="0" u="none" strike="noStrike" kern="1200" dirty="0">
                <a:solidFill>
                  <a:schemeClr val="tx1"/>
                </a:solidFill>
                <a:effectLst/>
                <a:highlight>
                  <a:srgbClr val="FFFF00"/>
                </a:highlight>
                <a:latin typeface="+mn-lt"/>
                <a:ea typeface="+mn-ea"/>
                <a:cs typeface="+mn-cs"/>
              </a:rPr>
              <a:t>Økende forskjeller rammer dem som har minst hardest, men skader også fellesskapet. </a:t>
            </a:r>
          </a:p>
          <a:p>
            <a:pPr marL="0" marR="0" lvl="0" indent="0" algn="l" defTabSz="457200" rtl="0" eaLnBrk="1" latinLnBrk="0" hangingPunct="1">
              <a:lnSpc>
                <a:spcPct val="100000"/>
              </a:lnSpc>
              <a:spcBef>
                <a:spcPts val="0"/>
              </a:spcBef>
              <a:spcAft>
                <a:spcPts val="0"/>
              </a:spcAft>
              <a:buClrTx/>
              <a:buSzTx/>
              <a:buFontTx/>
              <a:buNone/>
              <a:tabLst/>
              <a:defRPr/>
            </a:pPr>
            <a:endParaRPr lang="nb-NO" altLang="nb-NO" sz="1200" b="0" i="0" baseline="0" noProof="0" dirty="0">
              <a:highlight>
                <a:srgbClr val="FFFF00"/>
              </a:highlight>
              <a:latin typeface="Arial"/>
              <a:cs typeface="Arial"/>
            </a:endParaRP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1200" b="0" i="0" u="none" strike="noStrike"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nb-NO" altLang="nb-NO" sz="900" b="0" i="0" u="none" strike="noStrike" kern="1200" dirty="0">
                <a:solidFill>
                  <a:schemeClr val="tx1"/>
                </a:solidFill>
                <a:effectLst/>
                <a:latin typeface="+mn-lt"/>
                <a:ea typeface="+mn-ea"/>
                <a:cs typeface="+mn-cs"/>
              </a:rPr>
              <a:t>Samtidig er vårt tillitssamfunn er truet av krefter som tjener på mistenkeliggjøring og fremmedfrykt. Strukturelle skiller og diskriminering skaper avstand mellom folk, og gjør det vanskelig å bygge tillit.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900" b="0" i="0" u="none" strike="noStrike"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nb-NO" altLang="nb-NO" sz="900" b="0" i="0" u="none" strike="noStrike" kern="1200" dirty="0">
                <a:solidFill>
                  <a:schemeClr val="tx1"/>
                </a:solidFill>
                <a:effectLst/>
                <a:latin typeface="+mn-lt"/>
                <a:ea typeface="+mn-ea"/>
                <a:cs typeface="+mn-cs"/>
              </a:rPr>
              <a:t>Det er ikke minoriteter som truer velferdssamfunnet, det er det den voksende ulikheten i makt og rikdom som gjør. Mange er urolige for en samfunnsutvikling med økende forskjeller, polarisering og økt konflikt.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900" b="0" i="0" u="none" strike="noStrike"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nb-NO" altLang="nb-NO" sz="900" b="0" i="0" u="none" strike="noStrike" kern="1200" dirty="0">
                <a:solidFill>
                  <a:schemeClr val="tx1"/>
                </a:solidFill>
                <a:effectLst/>
                <a:latin typeface="+mn-lt"/>
                <a:ea typeface="+mn-ea"/>
                <a:cs typeface="+mn-cs"/>
              </a:rPr>
              <a:t>Denne uroen må møtes med en politikk for rettferdig fordeling og solidaritet, en politikk som møter splittelse og rasisme med sterke fellesskap. </a:t>
            </a:r>
            <a:endParaRPr lang="nb-NO" altLang="nb-NO" sz="1200" b="0" i="0" u="none" strike="noStrike"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1200" b="0" i="0" u="none" strike="noStrike" kern="1200" baseline="0" dirty="0">
              <a:solidFill>
                <a:schemeClr val="tx1"/>
              </a:solidFill>
              <a:effectLst/>
              <a:latin typeface="+mn-lt"/>
              <a:ea typeface="+mn-ea"/>
              <a:cs typeface="+mn-cs"/>
            </a:endParaRPr>
          </a:p>
          <a:p>
            <a:pPr marL="0" marR="0" indent="0" algn="l" defTabSz="457200" rtl="0" eaLnBrk="1" latinLnBrk="0" hangingPunct="1">
              <a:lnSpc>
                <a:spcPct val="100000"/>
              </a:lnSpc>
              <a:spcBef>
                <a:spcPts val="0"/>
              </a:spcBef>
              <a:spcAft>
                <a:spcPts val="0"/>
              </a:spcAft>
              <a:buClrTx/>
              <a:buSzTx/>
              <a:buFontTx/>
              <a:buNone/>
              <a:tabLst/>
              <a:defRPr/>
            </a:pPr>
            <a:endParaRPr lang="nb-NO" altLang="nb-NO" sz="1200" kern="1200" dirty="0">
              <a:solidFill>
                <a:schemeClr val="tx1"/>
              </a:solidFill>
              <a:effectLst/>
              <a:latin typeface="+mn-lt"/>
              <a:ea typeface="+mn-ea"/>
              <a:cs typeface="+mn-cs"/>
            </a:endParaRPr>
          </a:p>
          <a:p>
            <a:pPr marL="0" marR="0" indent="0" algn="l" defTabSz="457200" rtl="0" eaLnBrk="1" latinLnBrk="0" hangingPunct="1">
              <a:lnSpc>
                <a:spcPct val="100000"/>
              </a:lnSpc>
              <a:spcBef>
                <a:spcPts val="0"/>
              </a:spcBef>
              <a:spcAft>
                <a:spcPts val="0"/>
              </a:spcAft>
              <a:buClrTx/>
              <a:buSzTx/>
              <a:buFontTx/>
              <a:buNone/>
              <a:tabLst/>
              <a:defRPr/>
            </a:pPr>
            <a:endParaRPr lang="nb-NO" altLang="nb-NO" sz="1200" kern="1200" dirty="0">
              <a:solidFill>
                <a:schemeClr val="tx1"/>
              </a:solidFill>
              <a:effectLst/>
              <a:latin typeface="+mn-lt"/>
              <a:ea typeface="+mn-ea"/>
              <a:cs typeface="+mn-cs"/>
            </a:endParaRPr>
          </a:p>
          <a:p>
            <a:pPr marL="0" marR="0" indent="0" algn="l" defTabSz="457200" rtl="0" eaLnBrk="1" latinLnBrk="0" hangingPunct="1">
              <a:lnSpc>
                <a:spcPct val="100000"/>
              </a:lnSpc>
              <a:spcBef>
                <a:spcPts val="0"/>
              </a:spcBef>
              <a:spcAft>
                <a:spcPts val="0"/>
              </a:spcAft>
              <a:buClrTx/>
              <a:buSzTx/>
              <a:buFontTx/>
              <a:buNone/>
              <a:tabLst/>
              <a:defRPr/>
            </a:pPr>
            <a:endParaRPr lang="nb-NO" altLang="nb-NO" sz="1200" kern="1200" dirty="0">
              <a:solidFill>
                <a:schemeClr val="tx1"/>
              </a:solidFill>
              <a:effectLst/>
              <a:latin typeface="+mn-lt"/>
              <a:ea typeface="+mn-ea"/>
              <a:cs typeface="+mn-cs"/>
            </a:endParaRPr>
          </a:p>
          <a:p>
            <a:endParaRPr lang="nb-NO" altLang="nb-NO" sz="1200" dirty="0"/>
          </a:p>
          <a:p>
            <a:endParaRPr lang="nb-NO" altLang="nb-NO" dirty="0"/>
          </a:p>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5</a:t>
            </a:fld>
            <a:endParaRPr lang="nb-NO" altLang="nb-NO"/>
          </a:p>
        </p:txBody>
      </p:sp>
    </p:spTree>
    <p:extLst>
      <p:ext uri="{BB962C8B-B14F-4D97-AF65-F5344CB8AC3E}">
        <p14:creationId xmlns:p14="http://schemas.microsoft.com/office/powerpoint/2010/main" val="305323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pPr marL="252024" lvl="0" indent="-252024">
              <a:lnSpc>
                <a:spcPct val="80000"/>
              </a:lnSpc>
              <a:buClr>
                <a:srgbClr val="000000"/>
              </a:buClr>
              <a:buSzPts val="2800"/>
            </a:pPr>
            <a:r>
              <a:rPr lang="nb-NO" altLang="nb-NO" dirty="0"/>
              <a:t>Hovedkrav er våre klare prioriteringer, som vi går til valg på.</a:t>
            </a:r>
          </a:p>
          <a:p>
            <a:endParaRPr lang="nb-NO" altLang="nb-NO" dirty="0"/>
          </a:p>
          <a:p>
            <a:r>
              <a:rPr lang="nb-NO" altLang="nb-NO" dirty="0"/>
              <a:t>Våre fire hovedkrav i valgkampen 2019:</a:t>
            </a:r>
          </a:p>
          <a:p>
            <a:endParaRPr lang="nb-NO" altLang="nb-NO" baseline="0" dirty="0"/>
          </a:p>
          <a:p>
            <a:pPr marL="171450" indent="-171450">
              <a:buFontTx/>
              <a:buChar char="-"/>
            </a:pPr>
            <a:r>
              <a:rPr lang="nb-NO" altLang="x-none" sz="1200" dirty="0"/>
              <a:t>G</a:t>
            </a:r>
            <a:r>
              <a:rPr lang="x-none" altLang="x-none" sz="1200" dirty="0"/>
              <a:t>ratis AKS</a:t>
            </a:r>
            <a:endParaRPr lang="nb-NO" altLang="x-none" sz="1200" dirty="0"/>
          </a:p>
          <a:p>
            <a:pPr marL="171450" indent="-171450">
              <a:buFontTx/>
              <a:buChar char="-"/>
            </a:pPr>
            <a:r>
              <a:rPr lang="nb-NO" altLang="x-none" dirty="0"/>
              <a:t>E</a:t>
            </a:r>
            <a:r>
              <a:rPr lang="x-none" altLang="x-none" dirty="0"/>
              <a:t>n ny </a:t>
            </a:r>
            <a:r>
              <a:rPr lang="nb-NO" altLang="nb-NO" dirty="0"/>
              <a:t>sosial </a:t>
            </a:r>
            <a:r>
              <a:rPr lang="x-none" altLang="x-none" dirty="0"/>
              <a:t>boligpolitikk </a:t>
            </a:r>
            <a:endParaRPr lang="nb-NO" altLang="x-none" dirty="0"/>
          </a:p>
          <a:p>
            <a:pPr marL="171450" indent="-171450">
              <a:buFontTx/>
              <a:buChar char="-"/>
            </a:pPr>
            <a:r>
              <a:rPr lang="nb-NO" altLang="x-none" sz="1200" dirty="0"/>
              <a:t>H</a:t>
            </a:r>
            <a:r>
              <a:rPr lang="x-none" altLang="x-none" sz="1200" dirty="0"/>
              <a:t>yppigere kollektivavganger i rushtiden </a:t>
            </a:r>
            <a:endParaRPr lang="nb-NO" altLang="x-none" sz="1200" dirty="0"/>
          </a:p>
          <a:p>
            <a:pPr marL="171450" indent="-171450">
              <a:buFontTx/>
              <a:buChar char="-"/>
            </a:pPr>
            <a:r>
              <a:rPr lang="nb-NO" altLang="x-none" sz="1200" dirty="0"/>
              <a:t>P</a:t>
            </a:r>
            <a:r>
              <a:rPr lang="x-none" altLang="x-none" sz="1200" dirty="0"/>
              <a:t>rofittfri velferd</a:t>
            </a:r>
            <a:endParaRPr lang="nb-NO" altLang="x-none" sz="1200" dirty="0"/>
          </a:p>
          <a:p>
            <a:pPr marL="0" indent="0">
              <a:buFontTx/>
              <a:buNone/>
            </a:pPr>
            <a:endParaRPr lang="nb-NO" altLang="nb-NO" sz="1200"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7</a:t>
            </a:fld>
            <a:endParaRPr lang="nb-NO" altLang="nb-NO"/>
          </a:p>
        </p:txBody>
      </p:sp>
    </p:spTree>
    <p:extLst>
      <p:ext uri="{BB962C8B-B14F-4D97-AF65-F5344CB8AC3E}">
        <p14:creationId xmlns:p14="http://schemas.microsoft.com/office/powerpoint/2010/main" val="108618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pPr lvl="0"/>
            <a:r>
              <a:rPr lang="nb-NO" altLang="nb-NO" sz="1200" kern="1200" dirty="0">
                <a:solidFill>
                  <a:schemeClr val="tx1"/>
                </a:solidFill>
                <a:effectLst/>
                <a:latin typeface="+mn-lt"/>
                <a:ea typeface="+mn-ea"/>
                <a:cs typeface="+mn-cs"/>
                <a:sym typeface="Calibri"/>
              </a:rPr>
              <a:t>Med SVs store barnereform, gratis halvdagsplass i aktivitetsskolen (AKS), har deltagelsen skutt i været. På Furuset har deltagelsen økt fra 33% til 96%. Vi gjør noe med de store klasseskillene etter skoletid som fantes før vi kom til makta.</a:t>
            </a:r>
          </a:p>
          <a:p>
            <a:pPr lvl="0"/>
            <a:endParaRPr lang="nb-NO" altLang="nb-NO" sz="1200" kern="1200" dirty="0">
              <a:solidFill>
                <a:schemeClr val="tx1"/>
              </a:solidFill>
              <a:effectLst/>
              <a:latin typeface="+mn-lt"/>
              <a:ea typeface="+mn-ea"/>
              <a:cs typeface="+mn-cs"/>
              <a:sym typeface="Calibri"/>
            </a:endParaRPr>
          </a:p>
          <a:p>
            <a:pPr lvl="0"/>
            <a:r>
              <a:rPr lang="nb-NO" altLang="nb-NO" sz="1200" kern="1200" dirty="0">
                <a:solidFill>
                  <a:schemeClr val="tx1"/>
                </a:solidFill>
                <a:effectLst/>
                <a:latin typeface="+mn-lt"/>
                <a:ea typeface="+mn-ea"/>
                <a:cs typeface="+mn-cs"/>
                <a:sym typeface="Calibri"/>
              </a:rPr>
              <a:t>Gjennom å satse på universelle velferdsordninger, sørger vi for at alle barn får mulighet til å leke med vennene sine og få være en del av fellesskapet. Høyre vil fjerne gratis AKS og sende en ekstraregning til småbarnsforeldre på over 22.000 per barn. </a:t>
            </a:r>
          </a:p>
          <a:p>
            <a:pPr lvl="0"/>
            <a:endParaRPr lang="nb-NO" altLang="nb-NO" sz="1200" kern="1200" dirty="0">
              <a:solidFill>
                <a:schemeClr val="tx1"/>
              </a:solidFill>
              <a:effectLst/>
              <a:latin typeface="+mn-lt"/>
              <a:ea typeface="+mn-ea"/>
              <a:cs typeface="+mn-cs"/>
              <a:sym typeface="Calibri"/>
            </a:endParaRPr>
          </a:p>
          <a:p>
            <a:pPr lvl="0"/>
            <a:r>
              <a:rPr lang="nb-NO" altLang="nb-NO" sz="1200" kern="1200" dirty="0">
                <a:solidFill>
                  <a:schemeClr val="tx1"/>
                </a:solidFill>
                <a:effectLst/>
                <a:latin typeface="+mn-lt"/>
                <a:ea typeface="+mn-ea"/>
                <a:cs typeface="+mn-cs"/>
                <a:sym typeface="Calibri"/>
              </a:rPr>
              <a:t>Hvorfor</a:t>
            </a:r>
            <a:r>
              <a:rPr lang="nb-NO" altLang="nb-NO" sz="1200" kern="1200" baseline="0" dirty="0">
                <a:solidFill>
                  <a:schemeClr val="tx1"/>
                </a:solidFill>
                <a:effectLst/>
                <a:latin typeface="+mn-lt"/>
                <a:ea typeface="+mn-ea"/>
                <a:cs typeface="+mn-cs"/>
                <a:sym typeface="Calibri"/>
              </a:rPr>
              <a:t> er gratis aktivitetsskole så viktig?</a:t>
            </a:r>
            <a:endParaRPr lang="nb-NO" altLang="nb-NO" sz="1200" kern="1200" dirty="0">
              <a:solidFill>
                <a:schemeClr val="tx1"/>
              </a:solidFill>
              <a:effectLst/>
              <a:latin typeface="+mn-lt"/>
              <a:ea typeface="+mn-ea"/>
              <a:cs typeface="+mn-cs"/>
              <a:sym typeface="Calibri"/>
            </a:endParaRPr>
          </a:p>
          <a:p>
            <a:pPr lvl="0"/>
            <a:r>
              <a:rPr lang="nb-NO" altLang="nb-NO" sz="1200" kern="1200" dirty="0">
                <a:solidFill>
                  <a:schemeClr val="tx1"/>
                </a:solidFill>
                <a:effectLst/>
                <a:latin typeface="+mn-lt"/>
                <a:ea typeface="+mn-ea"/>
                <a:cs typeface="+mn-cs"/>
                <a:sym typeface="Calibri"/>
              </a:rPr>
              <a:t>For</a:t>
            </a:r>
            <a:r>
              <a:rPr lang="nb-NO" altLang="nb-NO" sz="1200" kern="1200" baseline="0" dirty="0">
                <a:solidFill>
                  <a:schemeClr val="tx1"/>
                </a:solidFill>
                <a:effectLst/>
                <a:latin typeface="+mn-lt"/>
                <a:ea typeface="+mn-ea"/>
                <a:cs typeface="+mn-cs"/>
                <a:sym typeface="Calibri"/>
              </a:rPr>
              <a:t> det første så er a</a:t>
            </a:r>
            <a:r>
              <a:rPr lang="nb-NO" altLang="nb-NO" sz="1200" kern="1200" dirty="0">
                <a:solidFill>
                  <a:schemeClr val="tx1"/>
                </a:solidFill>
                <a:effectLst/>
                <a:latin typeface="+mn-lt"/>
                <a:ea typeface="+mn-ea"/>
                <a:cs typeface="+mn-cs"/>
                <a:sym typeface="Calibri"/>
              </a:rPr>
              <a:t>ktivitetsskolen er veldig viktig for barna,</a:t>
            </a:r>
            <a:r>
              <a:rPr lang="nb-NO" altLang="nb-NO" sz="1200" kern="1200" baseline="0" dirty="0">
                <a:solidFill>
                  <a:schemeClr val="tx1"/>
                </a:solidFill>
                <a:effectLst/>
                <a:latin typeface="+mn-lt"/>
                <a:ea typeface="+mn-ea"/>
                <a:cs typeface="+mn-cs"/>
                <a:sym typeface="Calibri"/>
              </a:rPr>
              <a:t> de får leke med vennene sine, være sosiale og lære mer.</a:t>
            </a:r>
          </a:p>
          <a:p>
            <a:pPr rtl="0"/>
            <a:r>
              <a:rPr lang="nb-NO" altLang="nb-NO" sz="1200" b="0" i="0" u="none" strike="noStrike" kern="1200" dirty="0">
                <a:solidFill>
                  <a:schemeClr val="tx1"/>
                </a:solidFill>
                <a:effectLst/>
                <a:latin typeface="+mn-lt"/>
                <a:ea typeface="+mn-ea"/>
                <a:cs typeface="+mn-cs"/>
                <a:sym typeface="Calibri"/>
              </a:rPr>
              <a:t>For det andre så bør skolen være gratis for alle barn.</a:t>
            </a:r>
            <a:r>
              <a:rPr lang="nb-NO" altLang="nb-NO" sz="1200" b="0" i="0" u="none" strike="noStrike" kern="1200" baseline="0" dirty="0">
                <a:solidFill>
                  <a:schemeClr val="tx1"/>
                </a:solidFill>
                <a:effectLst/>
                <a:latin typeface="+mn-lt"/>
                <a:ea typeface="+mn-ea"/>
                <a:cs typeface="+mn-cs"/>
                <a:sym typeface="Calibri"/>
              </a:rPr>
              <a:t> </a:t>
            </a:r>
            <a:r>
              <a:rPr lang="nb-NO" altLang="nb-NO" sz="1200" b="0" i="0" u="none" strike="noStrike" kern="1200" dirty="0">
                <a:solidFill>
                  <a:schemeClr val="tx1"/>
                </a:solidFill>
                <a:effectLst/>
                <a:latin typeface="+mn-lt"/>
                <a:ea typeface="+mn-ea"/>
                <a:cs typeface="+mn-cs"/>
                <a:sym typeface="Calibri"/>
              </a:rPr>
              <a:t>Aktivitetsskolen er en naturlig forlengelse av skoledagen. Det er </a:t>
            </a:r>
            <a:r>
              <a:rPr lang="nb-NO" altLang="nb-NO" sz="1200" b="0" i="0" u="none" strike="noStrike" kern="1200" dirty="0" err="1">
                <a:solidFill>
                  <a:schemeClr val="tx1"/>
                </a:solidFill>
                <a:effectLst/>
                <a:latin typeface="+mn-lt"/>
                <a:ea typeface="+mn-ea"/>
                <a:cs typeface="+mn-cs"/>
                <a:sym typeface="Calibri"/>
              </a:rPr>
              <a:t>er</a:t>
            </a:r>
            <a:r>
              <a:rPr lang="nb-NO" altLang="nb-NO" sz="1200" b="0" i="0" u="none" strike="noStrike" kern="1200" dirty="0">
                <a:solidFill>
                  <a:schemeClr val="tx1"/>
                </a:solidFill>
                <a:effectLst/>
                <a:latin typeface="+mn-lt"/>
                <a:ea typeface="+mn-ea"/>
                <a:cs typeface="+mn-cs"/>
                <a:sym typeface="Calibri"/>
              </a:rPr>
              <a:t> på skolen, i skoletiden og er for skolebarna. Da bør det også være gratis, slik at det er rettferdig.</a:t>
            </a:r>
            <a:endParaRPr lang="nb-NO" altLang="nb-NO" b="0" dirty="0">
              <a:effectLst/>
            </a:endParaRPr>
          </a:p>
          <a:p>
            <a:pPr rtl="0"/>
            <a:r>
              <a:rPr lang="nb-NO" altLang="nb-NO" sz="1200" b="0" i="0" u="none" strike="noStrike" kern="1200" dirty="0">
                <a:solidFill>
                  <a:schemeClr val="tx1"/>
                </a:solidFill>
                <a:effectLst/>
                <a:latin typeface="+mn-lt"/>
                <a:ea typeface="+mn-ea"/>
                <a:cs typeface="+mn-cs"/>
                <a:sym typeface="Calibri"/>
              </a:rPr>
              <a:t>For det tredje så er det bra for familiene, og familienes økonomi.</a:t>
            </a:r>
            <a:r>
              <a:rPr lang="nb-NO" altLang="nb-NO" sz="1200" b="0" i="0" u="none" strike="noStrike" kern="1200" baseline="0" dirty="0">
                <a:solidFill>
                  <a:schemeClr val="tx1"/>
                </a:solidFill>
                <a:effectLst/>
                <a:latin typeface="+mn-lt"/>
                <a:ea typeface="+mn-ea"/>
                <a:cs typeface="+mn-cs"/>
                <a:sym typeface="Calibri"/>
              </a:rPr>
              <a:t> </a:t>
            </a:r>
            <a:r>
              <a:rPr lang="nb-NO" altLang="nb-NO" sz="1200" b="0" i="0" u="none" strike="noStrike" kern="1200" dirty="0">
                <a:solidFill>
                  <a:schemeClr val="tx1"/>
                </a:solidFill>
                <a:effectLst/>
                <a:latin typeface="+mn-lt"/>
                <a:ea typeface="+mn-ea"/>
                <a:cs typeface="+mn-cs"/>
                <a:sym typeface="Calibri"/>
              </a:rPr>
              <a:t>De minste barna slutter tidlig på skolen, og med aktivitetsskole kan foreldre jobbe vanlig arbeidsdag før de må hente.</a:t>
            </a:r>
            <a:r>
              <a:rPr lang="nb-NO" altLang="nb-NO" sz="1200" b="0" i="0" u="none" strike="noStrike" kern="1200" baseline="0" dirty="0">
                <a:solidFill>
                  <a:schemeClr val="tx1"/>
                </a:solidFill>
                <a:effectLst/>
                <a:latin typeface="+mn-lt"/>
                <a:ea typeface="+mn-ea"/>
                <a:cs typeface="+mn-cs"/>
                <a:sym typeface="Calibri"/>
              </a:rPr>
              <a:t> </a:t>
            </a:r>
            <a:r>
              <a:rPr lang="nb-NO" altLang="nb-NO" sz="1200" b="0" i="0" u="none" strike="noStrike" kern="1200" dirty="0">
                <a:solidFill>
                  <a:schemeClr val="tx1"/>
                </a:solidFill>
                <a:effectLst/>
                <a:latin typeface="+mn-lt"/>
                <a:ea typeface="+mn-ea"/>
                <a:cs typeface="+mn-cs"/>
                <a:sym typeface="Calibri"/>
              </a:rPr>
              <a:t>Barnefamilier er overrepresentert på fattigdomsstatistikken, så gratis aktivitetsskole betyr også mye for familieøkonomien. Aktivitetsskole koster over 22 500 kr i året per barn</a:t>
            </a:r>
            <a:br>
              <a:rPr lang="nb-NO" altLang="nb-NO" dirty="0"/>
            </a:br>
            <a:endParaRPr lang="nb-NO" altLang="nb-NO" sz="1200" kern="1200" dirty="0">
              <a:solidFill>
                <a:schemeClr val="tx1"/>
              </a:solidFill>
              <a:effectLst/>
              <a:latin typeface="+mn-lt"/>
              <a:ea typeface="+mn-ea"/>
              <a:cs typeface="+mn-cs"/>
              <a:sym typeface="Calibri"/>
            </a:endParaRPr>
          </a:p>
          <a:p>
            <a:pPr lvl="0"/>
            <a:r>
              <a:rPr lang="nb-NO" altLang="nb-NO" sz="1200" kern="1200" dirty="0">
                <a:solidFill>
                  <a:schemeClr val="tx1"/>
                </a:solidFill>
                <a:effectLst/>
                <a:latin typeface="+mn-lt"/>
                <a:ea typeface="+mn-ea"/>
                <a:cs typeface="+mn-cs"/>
                <a:sym typeface="Calibri"/>
              </a:rPr>
              <a:t>Rektoren på Rommen skole sier at hvis gratis aks</a:t>
            </a:r>
            <a:r>
              <a:rPr lang="nb-NO" altLang="nb-NO" sz="1200" kern="1200" baseline="0" dirty="0">
                <a:solidFill>
                  <a:schemeClr val="tx1"/>
                </a:solidFill>
                <a:effectLst/>
                <a:latin typeface="+mn-lt"/>
                <a:ea typeface="+mn-ea"/>
                <a:cs typeface="+mn-cs"/>
                <a:sym typeface="Calibri"/>
              </a:rPr>
              <a:t> blir fjernet nå, så kommer de til å få gjort mye mindre på skolen. Før det ble gratis så vard et bare én av fire førsteklassinger der som fikk være med. Nå sier hun at de merker hvor stor positiv endring det er at det er gratis. De får ha elevene litt lenger på skolen og det blir en mer helhetlig skoledag der de kan komme innom de samme temaene flere ganger på mange ulike måter. Og hun sier det er viktig for relasjonene. Barna blir bedre kjent med skolen, de knytter sterkere bånd til hverandre og klassen sin og utvikler trygge relasjoner til de voksne. Den viktigste læringen for de minste barna skjer gjennom lek.</a:t>
            </a:r>
          </a:p>
          <a:p>
            <a:pPr lvl="0"/>
            <a:endParaRPr lang="nb-NO" altLang="nb-NO" sz="1200" kern="1200" baseline="0" dirty="0">
              <a:solidFill>
                <a:schemeClr val="tx1"/>
              </a:solidFill>
              <a:effectLst/>
              <a:latin typeface="+mn-lt"/>
              <a:ea typeface="+mn-ea"/>
              <a:cs typeface="+mn-cs"/>
              <a:sym typeface="Calibri"/>
            </a:endParaRPr>
          </a:p>
          <a:p>
            <a:pPr lvl="0"/>
            <a:r>
              <a:rPr lang="nb-NO" altLang="nb-NO" sz="1200" kern="1200" baseline="0" dirty="0">
                <a:solidFill>
                  <a:schemeClr val="tx1"/>
                </a:solidFill>
                <a:effectLst/>
                <a:latin typeface="+mn-lt"/>
                <a:ea typeface="+mn-ea"/>
                <a:cs typeface="+mn-cs"/>
                <a:sym typeface="Calibri"/>
              </a:rPr>
              <a:t>Og så må jeg si at det er veldig viktig for oss at AKS ikke skal være en oppbevaringsplass for barn. Vi vil heve kvaliteten på tilbudet. Når deltakelsen har blitt høyere, så har det gitt høyere kvalitet mange steder allerede. Men vi i SV er veldig opptatt av å få kulturskolen inn i AKS og styrke samarbeidet med idretten. </a:t>
            </a:r>
          </a:p>
          <a:p>
            <a:pPr lvl="0"/>
            <a:endParaRPr lang="nb-NO" altLang="nb-NO" sz="1200" kern="1200" baseline="0" dirty="0">
              <a:solidFill>
                <a:schemeClr val="tx1"/>
              </a:solidFill>
              <a:effectLst/>
              <a:latin typeface="+mn-lt"/>
              <a:ea typeface="+mn-ea"/>
              <a:cs typeface="+mn-cs"/>
              <a:sym typeface="Calibri"/>
            </a:endParaRPr>
          </a:p>
          <a:p>
            <a:pPr lvl="0"/>
            <a:r>
              <a:rPr lang="nb-NO" altLang="nb-NO" sz="1200" kern="1200" baseline="0" dirty="0">
                <a:solidFill>
                  <a:schemeClr val="tx1"/>
                </a:solidFill>
                <a:effectLst/>
                <a:latin typeface="+mn-lt"/>
                <a:ea typeface="+mn-ea"/>
                <a:cs typeface="+mn-cs"/>
                <a:sym typeface="Calibri"/>
              </a:rPr>
              <a:t>Vi kommer til å stå på videre for å få gratis aks til alle barn over hele byen og for at tilbudet skal bli enda bedre for barna.</a:t>
            </a:r>
            <a:endParaRPr lang="nb-NO" altLang="nb-NO" sz="1200" kern="1200" dirty="0">
              <a:solidFill>
                <a:schemeClr val="tx1"/>
              </a:solidFill>
              <a:effectLst/>
              <a:latin typeface="+mn-lt"/>
              <a:ea typeface="+mn-ea"/>
              <a:cs typeface="+mn-cs"/>
              <a:sym typeface="Calibri"/>
            </a:endParaRPr>
          </a:p>
          <a:p>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8</a:t>
            </a:fld>
            <a:endParaRPr lang="nb-NO" altLang="nb-NO"/>
          </a:p>
        </p:txBody>
      </p:sp>
    </p:spTree>
    <p:extLst>
      <p:ext uri="{BB962C8B-B14F-4D97-AF65-F5344CB8AC3E}">
        <p14:creationId xmlns:p14="http://schemas.microsoft.com/office/powerpoint/2010/main" val="92197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nb-NO" altLang="nb-NO" sz="1200" kern="1200" dirty="0">
                <a:solidFill>
                  <a:schemeClr val="tx1"/>
                </a:solidFill>
                <a:effectLst/>
                <a:latin typeface="+mn-lt"/>
                <a:ea typeface="+mn-ea"/>
                <a:cs typeface="+mn-cs"/>
              </a:rPr>
              <a:t>Det er en menneskerett å ha et skikkelig sted å bo. SV ønsker en boligpolitikk som gjør denne retten reell. Det betyr at boligpolitikken ikke kan overlates til markedet.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sz="1200"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nb-NO" altLang="nb-NO" sz="1200" kern="1200" dirty="0">
                <a:solidFill>
                  <a:srgbClr val="FFFF00"/>
                </a:solidFill>
                <a:effectLst/>
                <a:latin typeface="+mn-lt"/>
                <a:ea typeface="+mn-ea"/>
                <a:cs typeface="+mn-cs"/>
              </a:rPr>
              <a:t>Disse skal komme i tillegg til kommunale boliger, tilrettelagte boliger og studentboliger. </a:t>
            </a:r>
          </a:p>
          <a:p>
            <a:pPr marL="0" marR="0" lvl="0" indent="0" algn="l" defTabSz="914400" rtl="0" eaLnBrk="1" latinLnBrk="0" hangingPunct="1">
              <a:lnSpc>
                <a:spcPct val="100000"/>
              </a:lnSpc>
              <a:spcBef>
                <a:spcPts val="0"/>
              </a:spcBef>
              <a:spcAft>
                <a:spcPts val="0"/>
              </a:spcAft>
              <a:buClrTx/>
              <a:buSzTx/>
              <a:buFontTx/>
              <a:buNone/>
              <a:tabLst/>
              <a:defRPr/>
            </a:pPr>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9</a:t>
            </a:fld>
            <a:endParaRPr lang="nb-NO" altLang="nb-NO"/>
          </a:p>
        </p:txBody>
      </p:sp>
    </p:spTree>
    <p:extLst>
      <p:ext uri="{BB962C8B-B14F-4D97-AF65-F5344CB8AC3E}">
        <p14:creationId xmlns:p14="http://schemas.microsoft.com/office/powerpoint/2010/main" val="340221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numCol="1"/>
          <a:lstStyle/>
          <a:p>
            <a:r>
              <a:rPr lang="nb-NO" altLang="nb-NO" sz="1200" kern="1200" dirty="0">
                <a:solidFill>
                  <a:schemeClr val="tx1"/>
                </a:solidFill>
                <a:effectLst/>
                <a:latin typeface="+mn-lt"/>
                <a:ea typeface="+mn-ea"/>
                <a:cs typeface="+mn-cs"/>
              </a:rPr>
              <a:t>Vi vil at kollektivtilbudet i Oslo skal være så bra at alle enkelt kan komme seg til jobb, barnehage og skole uten å være avhengig av privatbil. </a:t>
            </a:r>
          </a:p>
          <a:p>
            <a:endParaRPr lang="nb-NO" altLang="nb-NO" sz="1200" kern="1200" dirty="0">
              <a:solidFill>
                <a:schemeClr val="tx1"/>
              </a:solidFill>
              <a:effectLst/>
              <a:latin typeface="+mn-lt"/>
              <a:ea typeface="+mn-ea"/>
              <a:cs typeface="+mn-cs"/>
            </a:endParaRPr>
          </a:p>
          <a:p>
            <a:r>
              <a:rPr lang="nb-NO" altLang="nb-NO" sz="1200" kern="1200" dirty="0">
                <a:solidFill>
                  <a:schemeClr val="tx1"/>
                </a:solidFill>
                <a:effectLst/>
                <a:latin typeface="+mn-lt"/>
                <a:ea typeface="+mn-ea"/>
                <a:cs typeface="+mn-cs"/>
              </a:rPr>
              <a:t>For at Oslofolk ikke skal være avhengig av privatbilen i hverdagen, må kollektivtilbudet styrkes og ventetiden og reisetiden i kollektivtrafikken reduseres. </a:t>
            </a:r>
          </a:p>
          <a:p>
            <a:endParaRPr lang="nb-NO" altLang="nb-NO" sz="1200" kern="1200" dirty="0">
              <a:solidFill>
                <a:schemeClr val="tx1"/>
              </a:solidFill>
              <a:effectLst/>
              <a:latin typeface="+mn-lt"/>
              <a:ea typeface="+mn-ea"/>
              <a:cs typeface="+mn-cs"/>
            </a:endParaRPr>
          </a:p>
          <a:p>
            <a:r>
              <a:rPr lang="nb-NO" altLang="nb-NO" sz="1200" kern="1200" dirty="0">
                <a:solidFill>
                  <a:schemeClr val="tx1"/>
                </a:solidFill>
                <a:effectLst/>
                <a:latin typeface="+mn-lt"/>
                <a:ea typeface="+mn-ea"/>
                <a:cs typeface="+mn-cs"/>
              </a:rPr>
              <a:t>Det vil vi oppnå ved å øke antall avganger. Slik sikrer vi en enklere hverdag, kutt i Oslos klimagassutslipp og at alle skal kunne puste ren og trygg luft. </a:t>
            </a:r>
            <a:endParaRPr lang="nb-NO" altLang="nb-NO" dirty="0"/>
          </a:p>
        </p:txBody>
      </p:sp>
      <p:sp>
        <p:nvSpPr>
          <p:cNvPr id="4" name="Plassholder for lysbildenummer 3"/>
          <p:cNvSpPr>
            <a:spLocks noGrp="1"/>
          </p:cNvSpPr>
          <p:nvPr>
            <p:ph type="sldNum" sz="quarter" idx="10"/>
          </p:nvPr>
        </p:nvSpPr>
        <p:spPr/>
        <p:txBody>
          <a:bodyPr numCol="1"/>
          <a:lstStyle/>
          <a:p>
            <a:fld id="{54A2BCAE-CF0B-EF4C-B857-B842C9CF2E72}" type="slidenum">
              <a:rPr lang="nb-NO" altLang="nb-NO" smtClean="0"/>
              <a:t>10</a:t>
            </a:fld>
            <a:endParaRPr lang="nb-NO" altLang="nb-NO"/>
          </a:p>
        </p:txBody>
      </p:sp>
    </p:spTree>
    <p:extLst>
      <p:ext uri="{BB962C8B-B14F-4D97-AF65-F5344CB8AC3E}">
        <p14:creationId xmlns:p14="http://schemas.microsoft.com/office/powerpoint/2010/main" val="475139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1" y="0"/>
            <a:ext cx="12196893" cy="6860446"/>
          </a:xfrm>
          <a:prstGeom prst="rect">
            <a:avLst/>
          </a:prstGeom>
          <a:solidFill>
            <a:schemeClr val="accent3"/>
          </a:solidFill>
        </p:spPr>
        <p:txBody>
          <a:bodyPr lIns="0" tIns="720072" rIns="0" bIns="0" numCol="1" anchor="t" anchorCtr="1"/>
          <a:lstStyle>
            <a:lvl1pPr marL="0" indent="0" algn="ctr">
              <a:buNone/>
              <a:defRPr sz="2000"/>
            </a:lvl1pPr>
          </a:lstStyle>
          <a:p>
            <a:r>
              <a:rPr lang="nb-NO" altLang="nb-NO" dirty="0"/>
              <a:t>Sett inn bilde via menyen «Sett inn» øverst i PPT </a:t>
            </a:r>
          </a:p>
        </p:txBody>
      </p:sp>
      <p:sp>
        <p:nvSpPr>
          <p:cNvPr id="2" name="Tittel 1"/>
          <p:cNvSpPr>
            <a:spLocks noGrp="1"/>
          </p:cNvSpPr>
          <p:nvPr>
            <p:ph type="ctrTitle" hasCustomPrompt="1"/>
          </p:nvPr>
        </p:nvSpPr>
        <p:spPr>
          <a:xfrm>
            <a:off x="3025363" y="1764630"/>
            <a:ext cx="8607878" cy="2700963"/>
          </a:xfrm>
          <a:blipFill>
            <a:blip r:embed="rId2"/>
            <a:stretch>
              <a:fillRect/>
            </a:stretch>
          </a:blipFill>
        </p:spPr>
        <p:txBody>
          <a:bodyPr lIns="342034" rIns="2700270" bIns="774078" numCol="1" anchor="b">
            <a:normAutofit/>
          </a:bodyPr>
          <a:lstStyle>
            <a:lvl1pPr algn="l">
              <a:defRPr sz="3800" b="1">
                <a:solidFill>
                  <a:schemeClr val="bg1"/>
                </a:solidFill>
              </a:defRPr>
            </a:lvl1pPr>
          </a:lstStyle>
          <a:p>
            <a:r>
              <a:rPr lang="nb-NO" altLang="nb-NO" dirty="0"/>
              <a:t>Klikk for å legge til tittelstil</a:t>
            </a:r>
          </a:p>
        </p:txBody>
      </p:sp>
      <p:sp>
        <p:nvSpPr>
          <p:cNvPr id="3" name="Undertittel 2"/>
          <p:cNvSpPr>
            <a:spLocks noGrp="1"/>
          </p:cNvSpPr>
          <p:nvPr>
            <p:ph type="subTitle" idx="1" hasCustomPrompt="1"/>
          </p:nvPr>
        </p:nvSpPr>
        <p:spPr>
          <a:xfrm>
            <a:off x="3379987" y="3718548"/>
            <a:ext cx="5845074" cy="643446"/>
          </a:xfrm>
        </p:spPr>
        <p:txBody>
          <a:bodyPr lIns="0" numCol="1">
            <a:normAutofit/>
          </a:bodyPr>
          <a:lstStyle>
            <a:lvl1pPr marL="0" indent="0" algn="l">
              <a:buNone/>
              <a:defRPr sz="3800">
                <a:solidFill>
                  <a:schemeClr val="bg1"/>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ltLang="nb-NO" dirty="0"/>
              <a:t>Klikk for å legge til undertittel</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8647" y="4555624"/>
            <a:ext cx="1300398" cy="1300276"/>
          </a:xfrm>
          <a:prstGeom prst="rect">
            <a:avLst/>
          </a:prstGeom>
        </p:spPr>
      </p:pic>
      <p:sp>
        <p:nvSpPr>
          <p:cNvPr id="8" name="TextBox 7"/>
          <p:cNvSpPr txBox="1"/>
          <p:nvPr userDrawn="1"/>
        </p:nvSpPr>
        <p:spPr>
          <a:xfrm>
            <a:off x="9533508" y="550203"/>
            <a:ext cx="2099733" cy="677108"/>
          </a:xfrm>
          <a:prstGeom prst="rect">
            <a:avLst/>
          </a:prstGeom>
          <a:noFill/>
        </p:spPr>
        <p:txBody>
          <a:bodyPr wrap="square" numCol="1" rtlCol="0">
            <a:spAutoFit/>
          </a:bodyPr>
          <a:lstStyle/>
          <a:p>
            <a:pPr algn="r"/>
            <a:r>
              <a:rPr lang="en-US" sz="1900" b="1" dirty="0">
                <a:solidFill>
                  <a:srgbClr val="FF0000"/>
                </a:solidFill>
              </a:rPr>
              <a:t>For de mange</a:t>
            </a:r>
            <a:endParaRPr lang="en-US" sz="1900" b="0" dirty="0">
              <a:solidFill>
                <a:srgbClr val="FF0000"/>
              </a:solidFill>
            </a:endParaRPr>
          </a:p>
          <a:p>
            <a:pPr algn="r"/>
            <a:r>
              <a:rPr lang="en-US" sz="1900" b="0" dirty="0">
                <a:solidFill>
                  <a:srgbClr val="FF0000"/>
                </a:solidFill>
              </a:rPr>
              <a:t>– </a:t>
            </a:r>
            <a:r>
              <a:rPr lang="en-US" sz="1900" b="0" dirty="0" err="1">
                <a:solidFill>
                  <a:srgbClr val="FF0000"/>
                </a:solidFill>
              </a:rPr>
              <a:t>Ikke</a:t>
            </a:r>
            <a:r>
              <a:rPr lang="en-US" sz="1900" b="0" dirty="0">
                <a:solidFill>
                  <a:srgbClr val="FF0000"/>
                </a:solidFill>
              </a:rPr>
              <a:t> for de </a:t>
            </a:r>
            <a:r>
              <a:rPr lang="en-US" sz="1900" b="0" dirty="0" err="1">
                <a:solidFill>
                  <a:srgbClr val="FF0000"/>
                </a:solidFill>
              </a:rPr>
              <a:t>få</a:t>
            </a:r>
            <a:endParaRPr lang="en-US" sz="1900" b="1" dirty="0">
              <a:solidFill>
                <a:srgbClr val="FF0000"/>
              </a:solidFill>
            </a:endParaRP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65337" y="2034727"/>
            <a:ext cx="4502028" cy="450161"/>
          </a:xfrm>
        </p:spPr>
        <p:txBody>
          <a:bodyPr numCol="1" anchor="t">
            <a:noAutofit/>
          </a:bodyPr>
          <a:lstStyle>
            <a:lvl1pPr marL="0" indent="0">
              <a:buNone/>
              <a:defRPr sz="2800" b="1"/>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ltLang="nb-NO"/>
              <a:t>Klikk for å redigere tekststiler i malen</a:t>
            </a:r>
          </a:p>
        </p:txBody>
      </p:sp>
      <p:sp>
        <p:nvSpPr>
          <p:cNvPr id="4" name="Plassholder for innhold 3"/>
          <p:cNvSpPr>
            <a:spLocks noGrp="1"/>
          </p:cNvSpPr>
          <p:nvPr>
            <p:ph sz="half" idx="2"/>
          </p:nvPr>
        </p:nvSpPr>
        <p:spPr>
          <a:xfrm>
            <a:off x="665337" y="2484886"/>
            <a:ext cx="4502028" cy="3745335"/>
          </a:xfrm>
        </p:spPr>
        <p:txBody>
          <a:bodyPr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tekst 4"/>
          <p:cNvSpPr>
            <a:spLocks noGrp="1"/>
          </p:cNvSpPr>
          <p:nvPr>
            <p:ph type="body" sz="quarter" idx="3"/>
          </p:nvPr>
        </p:nvSpPr>
        <p:spPr>
          <a:xfrm>
            <a:off x="5762595" y="2034727"/>
            <a:ext cx="4502028" cy="450161"/>
          </a:xfrm>
        </p:spPr>
        <p:txBody>
          <a:bodyPr numCol="1" anchor="t">
            <a:noAutofit/>
          </a:bodyPr>
          <a:lstStyle>
            <a:lvl1pPr marL="0" indent="0">
              <a:buNone/>
              <a:defRPr sz="2800" b="1"/>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ltLang="nb-NO"/>
              <a:t>Klikk for å redigere tekststiler i malen</a:t>
            </a:r>
          </a:p>
        </p:txBody>
      </p:sp>
      <p:sp>
        <p:nvSpPr>
          <p:cNvPr id="6" name="Plassholder for innhold 5"/>
          <p:cNvSpPr>
            <a:spLocks noGrp="1"/>
          </p:cNvSpPr>
          <p:nvPr>
            <p:ph sz="quarter" idx="4"/>
          </p:nvPr>
        </p:nvSpPr>
        <p:spPr>
          <a:xfrm>
            <a:off x="5762595" y="2484886"/>
            <a:ext cx="4502028" cy="3745335"/>
          </a:xfrm>
        </p:spPr>
        <p:txBody>
          <a:bodyPr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altLang="nb-NO" dirty="0"/>
          </a:p>
        </p:txBody>
      </p:sp>
      <p:sp>
        <p:nvSpPr>
          <p:cNvPr id="7" name="Plassholder for dato 6"/>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8" name="Plassholder for bunntekst 7"/>
          <p:cNvSpPr>
            <a:spLocks noGrp="1"/>
          </p:cNvSpPr>
          <p:nvPr>
            <p:ph type="ftr" sz="quarter" idx="11"/>
          </p:nvPr>
        </p:nvSpPr>
        <p:spPr/>
        <p:txBody>
          <a:bodyPr numCol="1"/>
          <a:lstStyle/>
          <a:p>
            <a:endParaRPr lang="nb-NO" altLang="nb-NO"/>
          </a:p>
        </p:txBody>
      </p:sp>
      <p:sp>
        <p:nvSpPr>
          <p:cNvPr id="9" name="Plassholder for lysbildenummer 8"/>
          <p:cNvSpPr>
            <a:spLocks noGrp="1"/>
          </p:cNvSpPr>
          <p:nvPr>
            <p:ph type="sldNum" sz="quarter" idx="12"/>
          </p:nvPr>
        </p:nvSpPr>
        <p:spPr/>
        <p:txBody>
          <a:bodyPr numCol="1"/>
          <a:lstStyle/>
          <a:p>
            <a:fld id="{5751DFAA-887F-4071-8EAD-E8CA316FCF06}" type="slidenum">
              <a:rPr lang="nb-NO" altLang="nb-NO" smtClean="0"/>
              <a:t>‹#›</a:t>
            </a:fld>
            <a:endParaRPr lang="nb-NO" altLang="nb-NO"/>
          </a:p>
        </p:txBody>
      </p:sp>
      <p:sp>
        <p:nvSpPr>
          <p:cNvPr id="12" name="Tittel 11"/>
          <p:cNvSpPr>
            <a:spLocks noGrp="1"/>
          </p:cNvSpPr>
          <p:nvPr>
            <p:ph type="title"/>
          </p:nvPr>
        </p:nvSpPr>
        <p:spPr/>
        <p:txBody>
          <a:bodyPr numCol="1"/>
          <a:lstStyle/>
          <a:p>
            <a:r>
              <a:rPr lang="nb-NO" alt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numCol="1"/>
          <a:lstStyle/>
          <a:p>
            <a:r>
              <a:rPr lang="nb-NO" altLang="nb-NO"/>
              <a:t>Klikk for å redigere tittelstil</a:t>
            </a:r>
          </a:p>
        </p:txBody>
      </p:sp>
      <p:sp>
        <p:nvSpPr>
          <p:cNvPr id="3" name="Plassholder for dato 2"/>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4" name="Plassholder for bunntekst 3"/>
          <p:cNvSpPr>
            <a:spLocks noGrp="1"/>
          </p:cNvSpPr>
          <p:nvPr>
            <p:ph type="ftr" sz="quarter" idx="11"/>
          </p:nvPr>
        </p:nvSpPr>
        <p:spPr/>
        <p:txBody>
          <a:bodyPr numCol="1"/>
          <a:lstStyle/>
          <a:p>
            <a:endParaRPr lang="nb-NO" altLang="nb-NO"/>
          </a:p>
        </p:txBody>
      </p:sp>
      <p:sp>
        <p:nvSpPr>
          <p:cNvPr id="5" name="Plassholder for lysbildenummer 4"/>
          <p:cNvSpPr>
            <a:spLocks noGrp="1"/>
          </p:cNvSpPr>
          <p:nvPr>
            <p:ph type="sldNum" sz="quarter" idx="12"/>
          </p:nvPr>
        </p:nvSpPr>
        <p:spPr/>
        <p:txBody>
          <a:bodyPr numCol="1"/>
          <a:lstStyle/>
          <a:p>
            <a:fld id="{5751DFAA-887F-4071-8EAD-E8CA316FCF06}" type="slidenum">
              <a:rPr lang="nb-NO" altLang="nb-NO" smtClean="0"/>
              <a:t>‹#›</a:t>
            </a:fld>
            <a:endParaRPr lang="nb-NO" altLang="nb-NO"/>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3" name="Plassholder for bunntekst 2"/>
          <p:cNvSpPr>
            <a:spLocks noGrp="1"/>
          </p:cNvSpPr>
          <p:nvPr>
            <p:ph type="ftr" sz="quarter" idx="11"/>
          </p:nvPr>
        </p:nvSpPr>
        <p:spPr/>
        <p:txBody>
          <a:bodyPr numCol="1"/>
          <a:lstStyle/>
          <a:p>
            <a:endParaRPr lang="nb-NO" altLang="nb-NO"/>
          </a:p>
        </p:txBody>
      </p:sp>
      <p:sp>
        <p:nvSpPr>
          <p:cNvPr id="4" name="Plassholder for lysbildenummer 3"/>
          <p:cNvSpPr>
            <a:spLocks noGrp="1"/>
          </p:cNvSpPr>
          <p:nvPr>
            <p:ph type="sldNum" sz="quarter" idx="12"/>
          </p:nvPr>
        </p:nvSpPr>
        <p:spPr/>
        <p:txBody>
          <a:bodyPr numCol="1"/>
          <a:lstStyle/>
          <a:p>
            <a:fld id="{5751DFAA-887F-4071-8EAD-E8CA316FCF06}" type="slidenum">
              <a:rPr lang="nb-NO" altLang="nb-NO" smtClean="0"/>
              <a:t>‹#›</a:t>
            </a:fld>
            <a:endParaRPr lang="nb-NO" alt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numCol="1"/>
          <a:lstStyle/>
          <a:p>
            <a:r>
              <a:rPr lang="nb-NO" altLang="nb-NO"/>
              <a:t>Klikk for å redigere tittelstil</a:t>
            </a:r>
          </a:p>
        </p:txBody>
      </p:sp>
      <p:sp>
        <p:nvSpPr>
          <p:cNvPr id="3" name="Plassholder for innhold 2"/>
          <p:cNvSpPr>
            <a:spLocks noGrp="1"/>
          </p:cNvSpPr>
          <p:nvPr>
            <p:ph idx="1"/>
          </p:nvPr>
        </p:nvSpPr>
        <p:spPr/>
        <p:txBody>
          <a:bodyPr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5" name="Plassholder for bunntekst 4"/>
          <p:cNvSpPr>
            <a:spLocks noGrp="1"/>
          </p:cNvSpPr>
          <p:nvPr>
            <p:ph type="ftr" sz="quarter" idx="11"/>
          </p:nvPr>
        </p:nvSpPr>
        <p:spPr/>
        <p:txBody>
          <a:bodyPr numCol="1"/>
          <a:lstStyle/>
          <a:p>
            <a:endParaRPr lang="nb-NO" altLang="nb-NO"/>
          </a:p>
        </p:txBody>
      </p:sp>
      <p:sp>
        <p:nvSpPr>
          <p:cNvPr id="6" name="Plassholder for lysbildenummer 5"/>
          <p:cNvSpPr>
            <a:spLocks noGrp="1"/>
          </p:cNvSpPr>
          <p:nvPr>
            <p:ph type="sldNum" sz="quarter" idx="12"/>
          </p:nvPr>
        </p:nvSpPr>
        <p:spPr/>
        <p:txBody>
          <a:bodyPr numCol="1"/>
          <a:lstStyle/>
          <a:p>
            <a:fld id="{5751DFAA-887F-4071-8EAD-E8CA316FCF06}" type="slidenum">
              <a:rPr lang="nb-NO" altLang="nb-NO" smtClean="0"/>
              <a:t>‹#›</a:t>
            </a:fld>
            <a:endParaRPr lang="nb-NO" altLang="nb-NO"/>
          </a:p>
        </p:txBody>
      </p:sp>
    </p:spTree>
    <p:extLst>
      <p:ext uri="{BB962C8B-B14F-4D97-AF65-F5344CB8AC3E}">
        <p14:creationId xmlns:p14="http://schemas.microsoft.com/office/powerpoint/2010/main" val="221255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Rød bg">
    <p:bg>
      <p:bgPr>
        <a:solidFill>
          <a:schemeClr val="accent5"/>
        </a:solidFill>
        <a:effectLst/>
      </p:bgPr>
    </p:bg>
    <p:spTree>
      <p:nvGrpSpPr>
        <p:cNvPr id="1" name=""/>
        <p:cNvGrpSpPr/>
        <p:nvPr/>
      </p:nvGrpSpPr>
      <p:grpSpPr>
        <a:xfrm>
          <a:off x="0" y="0"/>
          <a:ext cx="0" cy="0"/>
          <a:chOff x="0" y="0"/>
          <a:chExt cx="0" cy="0"/>
        </a:xfrm>
      </p:grpSpPr>
      <p:sp>
        <p:nvSpPr>
          <p:cNvPr id="10" name="Rektangel 9"/>
          <p:cNvSpPr/>
          <p:nvPr userDrawn="1"/>
        </p:nvSpPr>
        <p:spPr>
          <a:xfrm>
            <a:off x="42042" y="277398"/>
            <a:ext cx="1219517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5" tIns="22863" rIns="45725" bIns="22863" numCol="1" rtlCol="0" anchor="ctr"/>
          <a:lstStyle/>
          <a:p>
            <a:pPr algn="ctr"/>
            <a:endParaRPr lang="nb-NO" altLang="nb-NO"/>
          </a:p>
        </p:txBody>
      </p:sp>
      <p:sp>
        <p:nvSpPr>
          <p:cNvPr id="2" name="Tittel 1"/>
          <p:cNvSpPr>
            <a:spLocks noGrp="1"/>
          </p:cNvSpPr>
          <p:nvPr>
            <p:ph type="title"/>
          </p:nvPr>
        </p:nvSpPr>
        <p:spPr/>
        <p:txBody>
          <a:bodyPr numCol="1"/>
          <a:lstStyle/>
          <a:p>
            <a:r>
              <a:rPr lang="nb-NO" altLang="nb-NO"/>
              <a:t>Klikk for å redigere tittelstil</a:t>
            </a:r>
            <a:endParaRPr lang="nb-NO" altLang="nb-NO" dirty="0"/>
          </a:p>
        </p:txBody>
      </p:sp>
      <p:sp>
        <p:nvSpPr>
          <p:cNvPr id="3" name="Plassholder for innhold 2"/>
          <p:cNvSpPr>
            <a:spLocks noGrp="1"/>
          </p:cNvSpPr>
          <p:nvPr>
            <p:ph idx="1"/>
          </p:nvPr>
        </p:nvSpPr>
        <p:spPr/>
        <p:txBody>
          <a:bodyPr numCol="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p:cNvSpPr>
            <a:spLocks noGrp="1"/>
          </p:cNvSpPr>
          <p:nvPr>
            <p:ph type="dt" sz="half" idx="10"/>
          </p:nvPr>
        </p:nvSpPr>
        <p:spPr/>
        <p:txBody>
          <a:bodyPr numCol="1"/>
          <a:lstStyle>
            <a:lvl1pPr>
              <a:defRPr>
                <a:solidFill>
                  <a:schemeClr val="bg1"/>
                </a:solidFill>
              </a:defRPr>
            </a:lvl1pPr>
          </a:lstStyle>
          <a:p>
            <a:fld id="{983651F3-9B16-40C6-B209-3688FC9C95F6}" type="datetimeFigureOut">
              <a:rPr lang="nb-NO" altLang="nb-NO" smtClean="0"/>
              <a:pPr/>
              <a:t>27.05.2019</a:t>
            </a:fld>
            <a:endParaRPr lang="nb-NO" altLang="nb-NO"/>
          </a:p>
        </p:txBody>
      </p:sp>
      <p:sp>
        <p:nvSpPr>
          <p:cNvPr id="5" name="Plassholder for bunntekst 4"/>
          <p:cNvSpPr>
            <a:spLocks noGrp="1"/>
          </p:cNvSpPr>
          <p:nvPr>
            <p:ph type="ftr" sz="quarter" idx="11"/>
          </p:nvPr>
        </p:nvSpPr>
        <p:spPr/>
        <p:txBody>
          <a:bodyPr numCol="1"/>
          <a:lstStyle>
            <a:lvl1pPr>
              <a:defRPr>
                <a:solidFill>
                  <a:schemeClr val="bg1"/>
                </a:solidFill>
              </a:defRPr>
            </a:lvl1pPr>
          </a:lstStyle>
          <a:p>
            <a:endParaRPr lang="nb-NO" altLang="nb-NO"/>
          </a:p>
        </p:txBody>
      </p:sp>
      <p:sp>
        <p:nvSpPr>
          <p:cNvPr id="6" name="Plassholder for lysbildenummer 5"/>
          <p:cNvSpPr>
            <a:spLocks noGrp="1"/>
          </p:cNvSpPr>
          <p:nvPr>
            <p:ph type="sldNum" sz="quarter" idx="12"/>
          </p:nvPr>
        </p:nvSpPr>
        <p:spPr/>
        <p:txBody>
          <a:bodyPr numCol="1"/>
          <a:lstStyle>
            <a:lvl1pPr>
              <a:defRPr>
                <a:solidFill>
                  <a:schemeClr val="bg1"/>
                </a:solidFill>
              </a:defRPr>
            </a:lvl1pPr>
          </a:lstStyle>
          <a:p>
            <a:fld id="{5751DFAA-887F-4071-8EAD-E8CA316FCF06}" type="slidenum">
              <a:rPr lang="nb-NO" altLang="nb-NO" smtClean="0"/>
              <a:pPr/>
              <a:t>‹#›</a:t>
            </a:fld>
            <a:endParaRPr lang="nb-NO" altLang="nb-NO"/>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8850" y="1485529"/>
            <a:ext cx="781454" cy="78138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9153" y="643179"/>
            <a:ext cx="2641152" cy="813596"/>
          </a:xfrm>
          <a:prstGeom prst="rect">
            <a:avLst/>
          </a:prstGeom>
        </p:spPr>
      </p:pic>
    </p:spTree>
    <p:extLst>
      <p:ext uri="{BB962C8B-B14F-4D97-AF65-F5344CB8AC3E}">
        <p14:creationId xmlns:p14="http://schemas.microsoft.com/office/powerpoint/2010/main" val="418930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6" name="Plassholder for bunntekst 5"/>
          <p:cNvSpPr>
            <a:spLocks noGrp="1"/>
          </p:cNvSpPr>
          <p:nvPr>
            <p:ph type="ftr" sz="quarter" idx="11"/>
          </p:nvPr>
        </p:nvSpPr>
        <p:spPr/>
        <p:txBody>
          <a:bodyPr numCol="1"/>
          <a:lstStyle/>
          <a:p>
            <a:endParaRPr lang="nb-NO" altLang="nb-NO"/>
          </a:p>
        </p:txBody>
      </p:sp>
      <p:sp>
        <p:nvSpPr>
          <p:cNvPr id="7" name="Plassholder for lysbildenummer 6"/>
          <p:cNvSpPr>
            <a:spLocks noGrp="1"/>
          </p:cNvSpPr>
          <p:nvPr>
            <p:ph type="sldNum" sz="quarter" idx="12"/>
          </p:nvPr>
        </p:nvSpPr>
        <p:spPr/>
        <p:txBody>
          <a:bodyPr numCol="1"/>
          <a:lstStyle/>
          <a:p>
            <a:fld id="{5751DFAA-887F-4071-8EAD-E8CA316FCF06}" type="slidenum">
              <a:rPr lang="nb-NO" altLang="nb-NO" smtClean="0"/>
              <a:t>‹#›</a:t>
            </a:fld>
            <a:endParaRPr lang="nb-NO" altLang="nb-NO"/>
          </a:p>
        </p:txBody>
      </p:sp>
      <p:sp>
        <p:nvSpPr>
          <p:cNvPr id="9" name="Tittel 8"/>
          <p:cNvSpPr>
            <a:spLocks noGrp="1"/>
          </p:cNvSpPr>
          <p:nvPr>
            <p:ph type="title"/>
          </p:nvPr>
        </p:nvSpPr>
        <p:spPr/>
        <p:txBody>
          <a:bodyPr numCol="1"/>
          <a:lstStyle/>
          <a:p>
            <a:r>
              <a:rPr lang="nb-NO" altLang="nb-NO"/>
              <a:t>Klikk for å redigere tittelstil</a:t>
            </a:r>
          </a:p>
        </p:txBody>
      </p:sp>
      <p:sp>
        <p:nvSpPr>
          <p:cNvPr id="2" name="Plassholder for bilde 1"/>
          <p:cNvSpPr>
            <a:spLocks noGrp="1"/>
          </p:cNvSpPr>
          <p:nvPr>
            <p:ph type="pic" sz="quarter" idx="13"/>
          </p:nvPr>
        </p:nvSpPr>
        <p:spPr>
          <a:xfrm>
            <a:off x="6086741" y="2034727"/>
            <a:ext cx="4096845" cy="4195495"/>
          </a:xfrm>
          <a:prstGeom prst="rect">
            <a:avLst/>
          </a:prstGeom>
          <a:solidFill>
            <a:schemeClr val="accent3"/>
          </a:solidFill>
        </p:spPr>
        <p:txBody>
          <a:bodyPr lIns="0" tIns="1080000" rIns="0" bIns="0" numCol="1" anchor="t" anchorCtr="1"/>
          <a:lstStyle>
            <a:lvl1pPr marL="0" indent="0" algn="ctr">
              <a:buNone/>
              <a:defRPr sz="2000"/>
            </a:lvl1pPr>
          </a:lstStyle>
          <a:p>
            <a:r>
              <a:rPr lang="nb-NO" altLang="nb-NO"/>
              <a:t>Dra bildet til plassholderen eller klikk ikonet for å legge til</a:t>
            </a:r>
          </a:p>
        </p:txBody>
      </p:sp>
      <p:sp>
        <p:nvSpPr>
          <p:cNvPr id="10" name="Plassholder for tekst 9"/>
          <p:cNvSpPr>
            <a:spLocks noGrp="1"/>
          </p:cNvSpPr>
          <p:nvPr>
            <p:ph type="body" sz="quarter" idx="14"/>
          </p:nvPr>
        </p:nvSpPr>
        <p:spPr>
          <a:xfrm>
            <a:off x="666302" y="2034727"/>
            <a:ext cx="4826173" cy="4195495"/>
          </a:xfrm>
          <a:prstGeom prst="rect">
            <a:avLst/>
          </a:prstGeom>
        </p:spPr>
        <p:txBody>
          <a:bodyPr lIns="0" tIns="0" rIns="0" bIns="0"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Tree>
    <p:extLst>
      <p:ext uri="{BB962C8B-B14F-4D97-AF65-F5344CB8AC3E}">
        <p14:creationId xmlns:p14="http://schemas.microsoft.com/office/powerpoint/2010/main" val="245500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t bilde med tittel og teks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2154" y="315114"/>
            <a:ext cx="5762595" cy="6230221"/>
          </a:xfrm>
          <a:prstGeom prst="rect">
            <a:avLst/>
          </a:prstGeom>
          <a:solidFill>
            <a:schemeClr val="accent3"/>
          </a:solidFill>
        </p:spPr>
        <p:txBody>
          <a:bodyPr lIns="0" tIns="2160000" rIns="0" bIns="0" numCol="1" anchor="t" anchorCtr="1"/>
          <a:lstStyle>
            <a:lvl1pPr marL="0" indent="0" algn="ctr">
              <a:buNone/>
              <a:defRPr sz="2000"/>
            </a:lvl1pPr>
          </a:lstStyle>
          <a:p>
            <a:r>
              <a:rPr lang="nb-NO" altLang="nb-NO"/>
              <a:t>Dra bildet til plassholderen eller klikk ikonet for å legge til</a:t>
            </a:r>
          </a:p>
        </p:txBody>
      </p:sp>
      <p:sp>
        <p:nvSpPr>
          <p:cNvPr id="9" name="Tittel 8"/>
          <p:cNvSpPr>
            <a:spLocks noGrp="1"/>
          </p:cNvSpPr>
          <p:nvPr>
            <p:ph type="title"/>
          </p:nvPr>
        </p:nvSpPr>
        <p:spPr/>
        <p:txBody>
          <a:bodyPr numCol="1"/>
          <a:lstStyle/>
          <a:p>
            <a:r>
              <a:rPr lang="nb-NO" altLang="nb-NO"/>
              <a:t>Klikk for å redigere tittelstil</a:t>
            </a:r>
          </a:p>
        </p:txBody>
      </p:sp>
      <p:sp>
        <p:nvSpPr>
          <p:cNvPr id="10" name="Plassholder for tekst 9"/>
          <p:cNvSpPr>
            <a:spLocks noGrp="1"/>
          </p:cNvSpPr>
          <p:nvPr>
            <p:ph type="body" sz="quarter" idx="14"/>
          </p:nvPr>
        </p:nvSpPr>
        <p:spPr>
          <a:xfrm>
            <a:off x="6608978" y="2881027"/>
            <a:ext cx="4133143" cy="3664306"/>
          </a:xfrm>
          <a:prstGeom prst="rect">
            <a:avLst/>
          </a:prstGeom>
        </p:spPr>
        <p:txBody>
          <a:bodyPr lIns="0" tIns="0" rIns="0" bIns="0"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altLang="nb-NO" dirty="0"/>
          </a:p>
        </p:txBody>
      </p:sp>
      <p:sp>
        <p:nvSpPr>
          <p:cNvPr id="8" name="Plassholder for tekst 7"/>
          <p:cNvSpPr>
            <a:spLocks noGrp="1"/>
          </p:cNvSpPr>
          <p:nvPr>
            <p:ph type="body" sz="quarter" idx="15" hasCustomPrompt="1"/>
          </p:nvPr>
        </p:nvSpPr>
        <p:spPr>
          <a:xfrm>
            <a:off x="6514046" y="2058136"/>
            <a:ext cx="4228095" cy="450161"/>
          </a:xfrm>
        </p:spPr>
        <p:txBody>
          <a:bodyPr numCol="1"/>
          <a:lstStyle>
            <a:lvl1pPr marL="0" indent="0">
              <a:buNone/>
              <a:defRPr>
                <a:solidFill>
                  <a:schemeClr val="accent1"/>
                </a:solidFill>
              </a:defRPr>
            </a:lvl1pPr>
          </a:lstStyle>
          <a:p>
            <a:pPr lvl="0"/>
            <a:r>
              <a:rPr lang="nb-NO" altLang="nb-NO" dirty="0"/>
              <a:t>Underoverskrift</a:t>
            </a:r>
          </a:p>
        </p:txBody>
      </p:sp>
    </p:spTree>
    <p:extLst>
      <p:ext uri="{BB962C8B-B14F-4D97-AF65-F5344CB8AC3E}">
        <p14:creationId xmlns:p14="http://schemas.microsoft.com/office/powerpoint/2010/main" val="303370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eloverskrift">
    <p:spTree>
      <p:nvGrpSpPr>
        <p:cNvPr id="1" name=""/>
        <p:cNvGrpSpPr/>
        <p:nvPr/>
      </p:nvGrpSpPr>
      <p:grpSpPr>
        <a:xfrm>
          <a:off x="0" y="0"/>
          <a:ext cx="0" cy="0"/>
          <a:chOff x="0" y="0"/>
          <a:chExt cx="0" cy="0"/>
        </a:xfrm>
      </p:grpSpPr>
      <p:sp>
        <p:nvSpPr>
          <p:cNvPr id="17" name="Rektangel 16"/>
          <p:cNvSpPr/>
          <p:nvPr userDrawn="1"/>
        </p:nvSpPr>
        <p:spPr>
          <a:xfrm>
            <a:off x="1" y="0"/>
            <a:ext cx="1219517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5" tIns="22863" rIns="45725" bIns="22863" numCol="1" rtlCol="0" anchor="ctr"/>
          <a:lstStyle/>
          <a:p>
            <a:pPr algn="ctr"/>
            <a:endParaRPr lang="nb-NO" altLang="nb-NO"/>
          </a:p>
        </p:txBody>
      </p:sp>
      <p:sp>
        <p:nvSpPr>
          <p:cNvPr id="2" name="Tittel 1"/>
          <p:cNvSpPr>
            <a:spLocks noGrp="1"/>
          </p:cNvSpPr>
          <p:nvPr>
            <p:ph type="ctrTitle" hasCustomPrompt="1"/>
          </p:nvPr>
        </p:nvSpPr>
        <p:spPr>
          <a:xfrm>
            <a:off x="3025363" y="1764630"/>
            <a:ext cx="8607878" cy="2700963"/>
          </a:xfrm>
          <a:blipFill>
            <a:blip r:embed="rId2"/>
            <a:stretch>
              <a:fillRect/>
            </a:stretch>
          </a:blipFill>
        </p:spPr>
        <p:txBody>
          <a:bodyPr lIns="342034" rIns="2700270" bIns="774078" numCol="1" anchor="b">
            <a:normAutofit/>
          </a:bodyPr>
          <a:lstStyle>
            <a:lvl1pPr algn="l">
              <a:defRPr sz="3800" b="1">
                <a:solidFill>
                  <a:schemeClr val="bg1"/>
                </a:solidFill>
              </a:defRPr>
            </a:lvl1pPr>
          </a:lstStyle>
          <a:p>
            <a:r>
              <a:rPr lang="nb-NO" altLang="nb-NO" dirty="0"/>
              <a:t>Klikk for å legge til tittelstil</a:t>
            </a:r>
          </a:p>
        </p:txBody>
      </p:sp>
      <p:sp>
        <p:nvSpPr>
          <p:cNvPr id="3" name="Undertittel 2"/>
          <p:cNvSpPr>
            <a:spLocks noGrp="1"/>
          </p:cNvSpPr>
          <p:nvPr>
            <p:ph type="subTitle" idx="1" hasCustomPrompt="1"/>
          </p:nvPr>
        </p:nvSpPr>
        <p:spPr>
          <a:xfrm>
            <a:off x="3379987" y="3718548"/>
            <a:ext cx="5845074" cy="643446"/>
          </a:xfrm>
        </p:spPr>
        <p:txBody>
          <a:bodyPr lIns="0" numCol="1">
            <a:normAutofit/>
          </a:bodyPr>
          <a:lstStyle>
            <a:lvl1pPr marL="0" indent="0" algn="l">
              <a:buNone/>
              <a:defRPr sz="3800">
                <a:solidFill>
                  <a:schemeClr val="bg1"/>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ltLang="nb-NO" dirty="0"/>
              <a:t>Klikk for å legge til undertittel</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8647" y="4555624"/>
            <a:ext cx="1300398" cy="1300276"/>
          </a:xfrm>
          <a:prstGeom prst="rect">
            <a:avLst/>
          </a:prstGeom>
        </p:spPr>
      </p:pic>
    </p:spTree>
    <p:extLst>
      <p:ext uri="{BB962C8B-B14F-4D97-AF65-F5344CB8AC3E}">
        <p14:creationId xmlns:p14="http://schemas.microsoft.com/office/powerpoint/2010/main" val="19655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s bilde med tittel">
    <p:spTree>
      <p:nvGrpSpPr>
        <p:cNvPr id="1" name=""/>
        <p:cNvGrpSpPr/>
        <p:nvPr/>
      </p:nvGrpSpPr>
      <p:grpSpPr>
        <a:xfrm>
          <a:off x="0" y="0"/>
          <a:ext cx="0" cy="0"/>
          <a:chOff x="0" y="0"/>
          <a:chExt cx="0" cy="0"/>
        </a:xfrm>
      </p:grpSpPr>
      <p:sp>
        <p:nvSpPr>
          <p:cNvPr id="6" name="Plassholder for bilde 1"/>
          <p:cNvSpPr>
            <a:spLocks noGrp="1"/>
          </p:cNvSpPr>
          <p:nvPr>
            <p:ph type="pic" sz="quarter" idx="13"/>
          </p:nvPr>
        </p:nvSpPr>
        <p:spPr>
          <a:xfrm>
            <a:off x="1" y="0"/>
            <a:ext cx="12196893" cy="6860446"/>
          </a:xfrm>
          <a:prstGeom prst="rect">
            <a:avLst/>
          </a:prstGeom>
          <a:solidFill>
            <a:schemeClr val="accent3"/>
          </a:solidFill>
        </p:spPr>
        <p:txBody>
          <a:bodyPr lIns="0" tIns="2160000" rIns="0" bIns="0" numCol="1" anchor="t" anchorCtr="1"/>
          <a:lstStyle>
            <a:lvl1pPr marL="0" indent="0" algn="ctr">
              <a:buNone/>
              <a:defRPr sz="2000"/>
            </a:lvl1pPr>
          </a:lstStyle>
          <a:p>
            <a:r>
              <a:rPr lang="nb-NO" altLang="nb-NO"/>
              <a:t>Dra bildet til plassholderen eller klikk ikonet for å legge til</a:t>
            </a:r>
          </a:p>
        </p:txBody>
      </p:sp>
      <p:sp>
        <p:nvSpPr>
          <p:cNvPr id="7" name="Plassholder for tekst 3"/>
          <p:cNvSpPr>
            <a:spLocks noGrp="1"/>
          </p:cNvSpPr>
          <p:nvPr>
            <p:ph type="body" sz="quarter" idx="14" hasCustomPrompt="1"/>
          </p:nvPr>
        </p:nvSpPr>
        <p:spPr>
          <a:xfrm>
            <a:off x="10768850" y="1485529"/>
            <a:ext cx="781454" cy="781381"/>
          </a:xfrm>
          <a:prstGeom prst="rect">
            <a:avLst/>
          </a:prstGeom>
          <a:blipFill>
            <a:blip r:embed="rId2"/>
            <a:stretch>
              <a:fillRect/>
            </a:stretch>
          </a:blipFill>
        </p:spPr>
        <p:txBody>
          <a:bodyPr numCol="1"/>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ltLang="nb-NO"/>
              <a:t> </a:t>
            </a:r>
          </a:p>
        </p:txBody>
      </p:sp>
      <p:sp>
        <p:nvSpPr>
          <p:cNvPr id="2" name="Tittel 1"/>
          <p:cNvSpPr>
            <a:spLocks noGrp="1"/>
          </p:cNvSpPr>
          <p:nvPr>
            <p:ph type="title"/>
          </p:nvPr>
        </p:nvSpPr>
        <p:spPr/>
        <p:txBody>
          <a:bodyPr numCol="1"/>
          <a:lstStyle/>
          <a:p>
            <a:r>
              <a:rPr lang="nb-NO" altLang="nb-NO"/>
              <a:t>Klikk for å redigere tittelstil</a:t>
            </a:r>
          </a:p>
        </p:txBody>
      </p:sp>
      <p:sp>
        <p:nvSpPr>
          <p:cNvPr id="3" name="Plassholder for dato 2"/>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4" name="Plassholder for bunntekst 3"/>
          <p:cNvSpPr>
            <a:spLocks noGrp="1"/>
          </p:cNvSpPr>
          <p:nvPr>
            <p:ph type="ftr" sz="quarter" idx="11"/>
          </p:nvPr>
        </p:nvSpPr>
        <p:spPr/>
        <p:txBody>
          <a:bodyPr numCol="1"/>
          <a:lstStyle/>
          <a:p>
            <a:endParaRPr lang="nb-NO" altLang="nb-NO"/>
          </a:p>
        </p:txBody>
      </p:sp>
      <p:sp>
        <p:nvSpPr>
          <p:cNvPr id="5" name="Plassholder for lysbildenummer 4"/>
          <p:cNvSpPr>
            <a:spLocks noGrp="1"/>
          </p:cNvSpPr>
          <p:nvPr>
            <p:ph type="sldNum" sz="quarter" idx="12"/>
          </p:nvPr>
        </p:nvSpPr>
        <p:spPr/>
        <p:txBody>
          <a:bodyPr numCol="1"/>
          <a:lstStyle/>
          <a:p>
            <a:fld id="{5751DFAA-887F-4071-8EAD-E8CA316FCF06}" type="slidenum">
              <a:rPr lang="nb-NO" altLang="nb-NO" smtClean="0"/>
              <a:t>‹#›</a:t>
            </a:fld>
            <a:endParaRPr lang="nb-NO" altLang="nb-NO" dirty="0"/>
          </a:p>
        </p:txBody>
      </p:sp>
      <p:pic>
        <p:nvPicPr>
          <p:cNvPr id="10" name="Picture 9">
            <a:extLst>
              <a:ext uri="{FF2B5EF4-FFF2-40B4-BE49-F238E27FC236}">
                <a16:creationId xmlns:a16="http://schemas.microsoft.com/office/drawing/2014/main" id="{C8C52140-B7C3-0B46-8A7C-EFD48BDAA1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44200" y="659942"/>
            <a:ext cx="2606104" cy="802800"/>
          </a:xfrm>
          <a:prstGeom prst="rect">
            <a:avLst/>
          </a:prstGeom>
        </p:spPr>
      </p:pic>
    </p:spTree>
    <p:extLst>
      <p:ext uri="{BB962C8B-B14F-4D97-AF65-F5344CB8AC3E}">
        <p14:creationId xmlns:p14="http://schemas.microsoft.com/office/powerpoint/2010/main" val="57013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6893" cy="6860446"/>
          </a:xfrm>
          <a:prstGeom prst="rect">
            <a:avLst/>
          </a:prstGeom>
          <a:solidFill>
            <a:schemeClr val="accent3"/>
          </a:solidFill>
        </p:spPr>
        <p:txBody>
          <a:bodyPr lIns="0" tIns="2160000" rIns="0" bIns="0" numCol="1" anchor="t" anchorCtr="1"/>
          <a:lstStyle>
            <a:lvl1pPr marL="0" indent="0" algn="ctr">
              <a:buNone/>
              <a:defRPr sz="2000"/>
            </a:lvl1pPr>
          </a:lstStyle>
          <a:p>
            <a:r>
              <a:rPr lang="nb-NO" altLang="nb-NO"/>
              <a:t>Dra bildet til plassholderen eller klikk ikonet for å legge til</a:t>
            </a:r>
          </a:p>
        </p:txBody>
      </p:sp>
      <p:sp>
        <p:nvSpPr>
          <p:cNvPr id="4" name="Plassholder for tekst 3"/>
          <p:cNvSpPr>
            <a:spLocks noGrp="1"/>
          </p:cNvSpPr>
          <p:nvPr>
            <p:ph type="body" sz="quarter" idx="14" hasCustomPrompt="1"/>
          </p:nvPr>
        </p:nvSpPr>
        <p:spPr>
          <a:xfrm>
            <a:off x="10768850" y="1485529"/>
            <a:ext cx="781454" cy="781381"/>
          </a:xfrm>
          <a:prstGeom prst="rect">
            <a:avLst/>
          </a:prstGeom>
          <a:blipFill>
            <a:blip r:embed="rId2"/>
            <a:stretch>
              <a:fillRect/>
            </a:stretch>
          </a:blipFill>
        </p:spPr>
        <p:txBody>
          <a:bodyPr numCol="1"/>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ltLang="nb-NO"/>
              <a:t> </a:t>
            </a:r>
          </a:p>
        </p:txBody>
      </p:sp>
      <p:pic>
        <p:nvPicPr>
          <p:cNvPr id="6" name="Picture 5">
            <a:extLst>
              <a:ext uri="{FF2B5EF4-FFF2-40B4-BE49-F238E27FC236}">
                <a16:creationId xmlns:a16="http://schemas.microsoft.com/office/drawing/2014/main" id="{234860CE-0E83-FB4A-9F5F-C2CCEB73BB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44200" y="659942"/>
            <a:ext cx="2606104" cy="802800"/>
          </a:xfrm>
          <a:prstGeom prst="rect">
            <a:avLst/>
          </a:prstGeom>
        </p:spPr>
      </p:pic>
    </p:spTree>
    <p:extLst>
      <p:ext uri="{BB962C8B-B14F-4D97-AF65-F5344CB8AC3E}">
        <p14:creationId xmlns:p14="http://schemas.microsoft.com/office/powerpoint/2010/main" val="213773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666301" y="2034727"/>
            <a:ext cx="4502028" cy="4195495"/>
          </a:xfrm>
        </p:spPr>
        <p:txBody>
          <a:bodyPr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altLang="nb-NO" dirty="0"/>
          </a:p>
        </p:txBody>
      </p:sp>
      <p:sp>
        <p:nvSpPr>
          <p:cNvPr id="4" name="Plassholder for innhold 3"/>
          <p:cNvSpPr>
            <a:spLocks noGrp="1"/>
          </p:cNvSpPr>
          <p:nvPr>
            <p:ph sz="half" idx="2"/>
          </p:nvPr>
        </p:nvSpPr>
        <p:spPr>
          <a:xfrm>
            <a:off x="5762596" y="2034727"/>
            <a:ext cx="4502028" cy="4195495"/>
          </a:xfrm>
        </p:spPr>
        <p:txBody>
          <a:bodyPr numCol="1"/>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altLang="nb-NO" dirty="0"/>
          </a:p>
        </p:txBody>
      </p:sp>
      <p:sp>
        <p:nvSpPr>
          <p:cNvPr id="5" name="Plassholder for dato 4"/>
          <p:cNvSpPr>
            <a:spLocks noGrp="1"/>
          </p:cNvSpPr>
          <p:nvPr>
            <p:ph type="dt" sz="half" idx="10"/>
          </p:nvPr>
        </p:nvSpPr>
        <p:spPr/>
        <p:txBody>
          <a:bodyPr numCol="1"/>
          <a:lstStyle/>
          <a:p>
            <a:fld id="{983651F3-9B16-40C6-B209-3688FC9C95F6}" type="datetimeFigureOut">
              <a:rPr lang="nb-NO" altLang="nb-NO" smtClean="0"/>
              <a:t>27.05.2019</a:t>
            </a:fld>
            <a:endParaRPr lang="nb-NO" altLang="nb-NO"/>
          </a:p>
        </p:txBody>
      </p:sp>
      <p:sp>
        <p:nvSpPr>
          <p:cNvPr id="6" name="Plassholder for bunntekst 5"/>
          <p:cNvSpPr>
            <a:spLocks noGrp="1"/>
          </p:cNvSpPr>
          <p:nvPr>
            <p:ph type="ftr" sz="quarter" idx="11"/>
          </p:nvPr>
        </p:nvSpPr>
        <p:spPr/>
        <p:txBody>
          <a:bodyPr numCol="1"/>
          <a:lstStyle/>
          <a:p>
            <a:endParaRPr lang="nb-NO" altLang="nb-NO"/>
          </a:p>
        </p:txBody>
      </p:sp>
      <p:sp>
        <p:nvSpPr>
          <p:cNvPr id="7" name="Plassholder for lysbildenummer 6"/>
          <p:cNvSpPr>
            <a:spLocks noGrp="1"/>
          </p:cNvSpPr>
          <p:nvPr>
            <p:ph type="sldNum" sz="quarter" idx="12"/>
          </p:nvPr>
        </p:nvSpPr>
        <p:spPr/>
        <p:txBody>
          <a:bodyPr numCol="1"/>
          <a:lstStyle/>
          <a:p>
            <a:fld id="{5751DFAA-887F-4071-8EAD-E8CA316FCF06}" type="slidenum">
              <a:rPr lang="nb-NO" altLang="nb-NO" smtClean="0"/>
              <a:t>‹#›</a:t>
            </a:fld>
            <a:endParaRPr lang="nb-NO" altLang="nb-NO"/>
          </a:p>
        </p:txBody>
      </p:sp>
      <p:sp>
        <p:nvSpPr>
          <p:cNvPr id="9" name="Tittel 8"/>
          <p:cNvSpPr>
            <a:spLocks noGrp="1"/>
          </p:cNvSpPr>
          <p:nvPr>
            <p:ph type="title"/>
          </p:nvPr>
        </p:nvSpPr>
        <p:spPr/>
        <p:txBody>
          <a:bodyPr numCol="1"/>
          <a:lstStyle/>
          <a:p>
            <a:r>
              <a:rPr lang="nb-NO" altLang="nb-NO"/>
              <a:t>Klikk for å redigere tittelstil</a:t>
            </a:r>
          </a:p>
        </p:txBody>
      </p:sp>
    </p:spTree>
    <p:extLst>
      <p:ext uri="{BB962C8B-B14F-4D97-AF65-F5344CB8AC3E}">
        <p14:creationId xmlns:p14="http://schemas.microsoft.com/office/powerpoint/2010/main" val="321327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647389"/>
            <a:ext cx="8859991" cy="801285"/>
          </a:xfrm>
          <a:prstGeom prst="rect">
            <a:avLst/>
          </a:prstGeom>
          <a:solidFill>
            <a:schemeClr val="bg1"/>
          </a:solidFill>
          <a:ln w="12700" cap="rnd">
            <a:noFill/>
          </a:ln>
        </p:spPr>
        <p:txBody>
          <a:bodyPr vert="horz" lIns="666066" tIns="0" rIns="0" bIns="0" numCol="1" rtlCol="0" anchor="ctr" anchorCtr="0">
            <a:normAutofit/>
          </a:bodyPr>
          <a:lstStyle/>
          <a:p>
            <a:r>
              <a:rPr lang="nb-NO" altLang="nb-NO" dirty="0"/>
              <a:t>Klikk for å redigere tittelstil</a:t>
            </a:r>
          </a:p>
        </p:txBody>
      </p:sp>
      <p:sp>
        <p:nvSpPr>
          <p:cNvPr id="3" name="Plassholder for tekst 2"/>
          <p:cNvSpPr>
            <a:spLocks noGrp="1"/>
          </p:cNvSpPr>
          <p:nvPr>
            <p:ph type="body" idx="1"/>
          </p:nvPr>
        </p:nvSpPr>
        <p:spPr>
          <a:xfrm>
            <a:off x="666302" y="2034727"/>
            <a:ext cx="9598323" cy="4195495"/>
          </a:xfrm>
          <a:prstGeom prst="rect">
            <a:avLst/>
          </a:prstGeom>
        </p:spPr>
        <p:txBody>
          <a:bodyPr vert="horz" lIns="0" tIns="0" rIns="0" bIns="0" numCol="1" rtlCol="0">
            <a:normAutofit/>
          </a:bodyPr>
          <a:lstStyle/>
          <a:p>
            <a:pPr lvl="0"/>
            <a:r>
              <a:rPr lang="nb-NO" altLang="nb-NO" dirty="0"/>
              <a:t>Klikk for å redigere tekststiler i malen</a:t>
            </a:r>
          </a:p>
          <a:p>
            <a:pPr lvl="1"/>
            <a:r>
              <a:rPr lang="nb-NO" altLang="nb-NO" dirty="0"/>
              <a:t>Andre nivå</a:t>
            </a:r>
          </a:p>
          <a:p>
            <a:pPr lvl="2"/>
            <a:r>
              <a:rPr lang="nb-NO" altLang="nb-NO" dirty="0"/>
              <a:t>Tredje nivå</a:t>
            </a:r>
          </a:p>
          <a:p>
            <a:pPr lvl="3"/>
            <a:r>
              <a:rPr lang="nb-NO" altLang="nb-NO" dirty="0"/>
              <a:t>Fjerde nivå</a:t>
            </a:r>
          </a:p>
          <a:p>
            <a:pPr lvl="4"/>
            <a:r>
              <a:rPr lang="nb-NO" altLang="nb-NO" dirty="0"/>
              <a:t>Femte nivå</a:t>
            </a:r>
          </a:p>
        </p:txBody>
      </p:sp>
      <p:sp>
        <p:nvSpPr>
          <p:cNvPr id="4" name="Plassholder for dato 3"/>
          <p:cNvSpPr>
            <a:spLocks noGrp="1"/>
          </p:cNvSpPr>
          <p:nvPr>
            <p:ph type="dt" sz="half" idx="2"/>
          </p:nvPr>
        </p:nvSpPr>
        <p:spPr>
          <a:xfrm>
            <a:off x="666302" y="6448073"/>
            <a:ext cx="846441" cy="184709"/>
          </a:xfrm>
          <a:prstGeom prst="rect">
            <a:avLst/>
          </a:prstGeom>
        </p:spPr>
        <p:txBody>
          <a:bodyPr vert="horz" lIns="0" tIns="0" rIns="0" bIns="0" numCol="1" rtlCol="0" anchor="ctr">
            <a:normAutofit/>
          </a:bodyPr>
          <a:lstStyle>
            <a:lvl1pPr algn="l">
              <a:defRPr sz="1200">
                <a:solidFill>
                  <a:schemeClr val="dk1"/>
                </a:solidFill>
              </a:defRPr>
            </a:lvl1pPr>
          </a:lstStyle>
          <a:p>
            <a:fld id="{983651F3-9B16-40C6-B209-3688FC9C95F6}" type="datetimeFigureOut">
              <a:rPr lang="nb-NO" altLang="nb-NO" smtClean="0"/>
              <a:pPr/>
              <a:t>27.05.2019</a:t>
            </a:fld>
            <a:endParaRPr lang="nb-NO" altLang="nb-NO"/>
          </a:p>
        </p:txBody>
      </p:sp>
      <p:sp>
        <p:nvSpPr>
          <p:cNvPr id="5" name="Plassholder for bunntekst 4"/>
          <p:cNvSpPr>
            <a:spLocks noGrp="1"/>
          </p:cNvSpPr>
          <p:nvPr>
            <p:ph type="ftr" sz="quarter" idx="3"/>
          </p:nvPr>
        </p:nvSpPr>
        <p:spPr>
          <a:xfrm>
            <a:off x="1984488" y="6448073"/>
            <a:ext cx="7445475" cy="184709"/>
          </a:xfrm>
          <a:prstGeom prst="rect">
            <a:avLst/>
          </a:prstGeom>
        </p:spPr>
        <p:txBody>
          <a:bodyPr vert="horz" lIns="0" tIns="0" rIns="0" bIns="0" numCol="1" rtlCol="0" anchor="ctr">
            <a:normAutofit/>
          </a:bodyPr>
          <a:lstStyle>
            <a:lvl1pPr algn="ctr">
              <a:defRPr sz="1200">
                <a:solidFill>
                  <a:schemeClr val="dk1"/>
                </a:solidFill>
              </a:defRPr>
            </a:lvl1pPr>
          </a:lstStyle>
          <a:p>
            <a:endParaRPr lang="nb-NO" altLang="nb-NO" dirty="0"/>
          </a:p>
        </p:txBody>
      </p:sp>
      <p:sp>
        <p:nvSpPr>
          <p:cNvPr id="6" name="Plassholder for lysbildenummer 5"/>
          <p:cNvSpPr>
            <a:spLocks noGrp="1"/>
          </p:cNvSpPr>
          <p:nvPr>
            <p:ph type="sldNum" sz="quarter" idx="4"/>
          </p:nvPr>
        </p:nvSpPr>
        <p:spPr>
          <a:xfrm>
            <a:off x="9901707" y="6448073"/>
            <a:ext cx="308892" cy="184709"/>
          </a:xfrm>
          <a:prstGeom prst="rect">
            <a:avLst/>
          </a:prstGeom>
        </p:spPr>
        <p:txBody>
          <a:bodyPr vert="horz" lIns="0" tIns="0" rIns="0" bIns="0" numCol="1" rtlCol="0" anchor="ctr">
            <a:normAutofit/>
          </a:bodyPr>
          <a:lstStyle>
            <a:lvl1pPr algn="r">
              <a:defRPr sz="1200">
                <a:solidFill>
                  <a:schemeClr val="dk1"/>
                </a:solidFill>
              </a:defRPr>
            </a:lvl1pPr>
          </a:lstStyle>
          <a:p>
            <a:fld id="{5751DFAA-887F-4071-8EAD-E8CA316FCF06}" type="slidenum">
              <a:rPr lang="nb-NO" altLang="nb-NO" smtClean="0"/>
              <a:pPr/>
              <a:t>‹#›</a:t>
            </a:fld>
            <a:endParaRPr lang="nb-NO" altLang="nb-NO"/>
          </a:p>
        </p:txBody>
      </p:sp>
      <p:pic>
        <p:nvPicPr>
          <p:cNvPr id="12" name="Bild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68850" y="1507301"/>
            <a:ext cx="781454" cy="781381"/>
          </a:xfrm>
          <a:prstGeom prst="rect">
            <a:avLst/>
          </a:prstGeom>
        </p:spPr>
      </p:pic>
      <p:pic>
        <p:nvPicPr>
          <p:cNvPr id="8" name="Bild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30642" y="648233"/>
            <a:ext cx="2602890" cy="800441"/>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45" rtl="0" eaLnBrk="1" latinLnBrk="0" hangingPunct="1">
        <a:lnSpc>
          <a:spcPct val="90000"/>
        </a:lnSpc>
        <a:spcBef>
          <a:spcPct val="0"/>
        </a:spcBef>
        <a:buNone/>
        <a:defRPr sz="3800" kern="1200">
          <a:solidFill>
            <a:schemeClr val="accent1"/>
          </a:solidFill>
          <a:latin typeface="+mj-lt"/>
          <a:ea typeface="+mj-ea"/>
          <a:cs typeface="+mj-cs"/>
        </a:defRPr>
      </a:lvl1pPr>
    </p:titleStyle>
    <p:bodyStyle>
      <a:lvl1pPr marL="252025" indent="-252025" algn="l" defTabSz="914445"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432043" indent="-216021" algn="l" defTabSz="914445"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648065" indent="-216021" algn="l" defTabSz="914445" rtl="0" eaLnBrk="1" latinLnBrk="0" hangingPunct="1">
        <a:lnSpc>
          <a:spcPct val="90000"/>
        </a:lnSpc>
        <a:spcBef>
          <a:spcPts val="500"/>
        </a:spcBef>
        <a:buFont typeface="Calibri" panose="020F0502020204030204" pitchFamily="34" charset="0"/>
        <a:buChar char="-"/>
        <a:defRPr sz="2700" kern="1200">
          <a:solidFill>
            <a:schemeClr val="tx1"/>
          </a:solidFill>
          <a:latin typeface="+mn-lt"/>
          <a:ea typeface="+mn-ea"/>
          <a:cs typeface="+mn-cs"/>
        </a:defRPr>
      </a:lvl3pPr>
      <a:lvl4pPr marL="864086" indent="-216021" algn="l" defTabSz="914445"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4pPr>
      <a:lvl5pPr marL="1080108" indent="-216021" algn="l" defTabSz="914445" rtl="0" eaLnBrk="1" latinLnBrk="0" hangingPunct="1">
        <a:lnSpc>
          <a:spcPct val="90000"/>
        </a:lnSpc>
        <a:spcBef>
          <a:spcPts val="500"/>
        </a:spcBef>
        <a:buFont typeface="Calibri" panose="020F0502020204030204" pitchFamily="34" charset="0"/>
        <a:buChar char="-"/>
        <a:defRPr sz="2200" kern="1200">
          <a:solidFill>
            <a:schemeClr val="tx1"/>
          </a:solidFill>
          <a:latin typeface="+mn-lt"/>
          <a:ea typeface="+mn-ea"/>
          <a:cs typeface="+mn-cs"/>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lt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p:sp>
      <p:pic>
        <p:nvPicPr>
          <p:cNvPr id="9" name="Picture 8" descr="SV_for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823" cy="6859588"/>
          </a:xfrm>
          <a:prstGeom prst="rect">
            <a:avLst/>
          </a:prstGeom>
        </p:spPr>
      </p:pic>
      <p:sp>
        <p:nvSpPr>
          <p:cNvPr id="3" name="Tittel 2"/>
          <p:cNvSpPr>
            <a:spLocks noGrp="1"/>
          </p:cNvSpPr>
          <p:nvPr>
            <p:ph type="ctrTitle"/>
          </p:nvPr>
        </p:nvSpPr>
        <p:spPr/>
        <p:txBody>
          <a:bodyPr numCol="1"/>
          <a:lstStyle/>
          <a:p>
            <a:r>
              <a:rPr lang="nb-NO" altLang="nb-NO" dirty="0"/>
              <a:t>Valgkampen i Oslo 2019</a:t>
            </a:r>
          </a:p>
        </p:txBody>
      </p:sp>
      <p:sp>
        <p:nvSpPr>
          <p:cNvPr id="4" name="Undertittel 3"/>
          <p:cNvSpPr>
            <a:spLocks noGrp="1"/>
          </p:cNvSpPr>
          <p:nvPr>
            <p:ph type="subTitle" idx="1"/>
          </p:nvPr>
        </p:nvSpPr>
        <p:spPr/>
        <p:txBody>
          <a:bodyPr numCol="1">
            <a:normAutofit fontScale="85000" lnSpcReduction="10000"/>
          </a:bodyPr>
          <a:lstStyle/>
          <a:p>
            <a:r>
              <a:rPr lang="nb-NO" altLang="nb-NO" dirty="0"/>
              <a:t>Oslo SVs hovedsaker og hovedkrav</a:t>
            </a:r>
          </a:p>
        </p:txBody>
      </p:sp>
      <p:sp>
        <p:nvSpPr>
          <p:cNvPr id="7" name="TextBox 6"/>
          <p:cNvSpPr txBox="1"/>
          <p:nvPr/>
        </p:nvSpPr>
        <p:spPr>
          <a:xfrm>
            <a:off x="9903655" y="543761"/>
            <a:ext cx="1742785" cy="677108"/>
          </a:xfrm>
          <a:prstGeom prst="rect">
            <a:avLst/>
          </a:prstGeom>
          <a:noFill/>
        </p:spPr>
        <p:txBody>
          <a:bodyPr wrap="square" numCol="1" rtlCol="0">
            <a:spAutoFit/>
          </a:bodyPr>
          <a:lstStyle/>
          <a:p>
            <a:pPr algn="r"/>
            <a:r>
              <a:rPr lang="en-US" sz="1900" b="1" dirty="0">
                <a:solidFill>
                  <a:schemeClr val="bg1"/>
                </a:solidFill>
              </a:rPr>
              <a:t>For de mange</a:t>
            </a:r>
          </a:p>
          <a:p>
            <a:pPr algn="r"/>
            <a:r>
              <a:rPr lang="en-US" sz="1900" dirty="0">
                <a:solidFill>
                  <a:schemeClr val="bg1"/>
                </a:solidFill>
              </a:rPr>
              <a:t>– </a:t>
            </a:r>
            <a:r>
              <a:rPr lang="en-US" sz="1900" dirty="0" err="1">
                <a:solidFill>
                  <a:schemeClr val="bg1"/>
                </a:solidFill>
              </a:rPr>
              <a:t>Ikke</a:t>
            </a:r>
            <a:r>
              <a:rPr lang="en-US" sz="1900" dirty="0">
                <a:solidFill>
                  <a:schemeClr val="bg1"/>
                </a:solidFill>
              </a:rPr>
              <a:t> for de </a:t>
            </a:r>
            <a:r>
              <a:rPr lang="en-US" sz="1900" dirty="0" err="1">
                <a:solidFill>
                  <a:schemeClr val="bg1"/>
                </a:solidFill>
              </a:rPr>
              <a:t>få</a:t>
            </a:r>
            <a:endParaRPr lang="en-US" sz="1900" dirty="0">
              <a:solidFill>
                <a:schemeClr val="bg1"/>
              </a:solidFill>
            </a:endParaRPr>
          </a:p>
        </p:txBody>
      </p:sp>
      <p:pic>
        <p:nvPicPr>
          <p:cNvPr id="8" name="Bil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647" y="4555624"/>
            <a:ext cx="1300398" cy="1300276"/>
          </a:xfrm>
          <a:prstGeom prst="rect">
            <a:avLst/>
          </a:prstGeom>
        </p:spPr>
      </p:pic>
    </p:spTree>
    <p:extLst>
      <p:ext uri="{BB962C8B-B14F-4D97-AF65-F5344CB8AC3E}">
        <p14:creationId xmlns:p14="http://schemas.microsoft.com/office/powerpoint/2010/main" val="28821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666300" y="2034727"/>
            <a:ext cx="5115067" cy="4195495"/>
          </a:xfrm>
        </p:spPr>
        <p:txBody>
          <a:bodyPr numCol="1">
            <a:normAutofit lnSpcReduction="10000"/>
          </a:bodyPr>
          <a:lstStyle/>
          <a:p>
            <a:r>
              <a:rPr lang="nb-NO" altLang="nb-NO" sz="2600" dirty="0"/>
              <a:t>Oslo SV krever at kollektivtilbudet i rushtiden morgen og kveld på hverdager styrkes slik at trikken og T-banen har så hyppige avganger som mulig. </a:t>
            </a:r>
          </a:p>
          <a:p>
            <a:endParaRPr lang="nb-NO" altLang="nb-NO" sz="2600" dirty="0"/>
          </a:p>
          <a:p>
            <a:r>
              <a:rPr lang="nb-NO" altLang="nb-NO" sz="2600" dirty="0"/>
              <a:t>Busslinjer i indre by, og på de viktigste strekningene i ytre by, skal i rushtiden ha avganger minst hvert 5. minutt, mens øvrige linjer i ytre by skal som hovedregel ha avganger minst hvert 10. minutt.</a:t>
            </a:r>
          </a:p>
          <a:p>
            <a:endParaRPr lang="nb-NO" altLang="nb-NO" dirty="0"/>
          </a:p>
        </p:txBody>
      </p:sp>
      <p:sp>
        <p:nvSpPr>
          <p:cNvPr id="4" name="Tittel 3"/>
          <p:cNvSpPr>
            <a:spLocks noGrp="1"/>
          </p:cNvSpPr>
          <p:nvPr>
            <p:ph type="title"/>
          </p:nvPr>
        </p:nvSpPr>
        <p:spPr/>
        <p:txBody>
          <a:bodyPr numCol="1">
            <a:normAutofit/>
          </a:bodyPr>
          <a:lstStyle/>
          <a:p>
            <a:r>
              <a:rPr lang="x-none" altLang="x-none" sz="3200" dirty="0"/>
              <a:t>Vi vil ha hyppigere kollektivavganger i rushtiden </a:t>
            </a:r>
            <a:endParaRPr lang="nb-NO" altLang="nb-NO" sz="3200" dirty="0"/>
          </a:p>
        </p:txBody>
      </p:sp>
      <p:pic>
        <p:nvPicPr>
          <p:cNvPr id="6" name="Google Shape;101;p16"/>
          <p:cNvPicPr preferRelativeResize="0"/>
          <p:nvPr/>
        </p:nvPicPr>
        <p:blipFill>
          <a:blip r:embed="rId3">
            <a:alphaModFix/>
          </a:blip>
          <a:stretch>
            <a:fillRect/>
          </a:stretch>
        </p:blipFill>
        <p:spPr>
          <a:xfrm>
            <a:off x="6086749" y="2034724"/>
            <a:ext cx="4325612" cy="4195497"/>
          </a:xfrm>
          <a:prstGeom prst="rect">
            <a:avLst/>
          </a:prstGeom>
          <a:noFill/>
          <a:ln>
            <a:noFill/>
          </a:ln>
        </p:spPr>
      </p:pic>
    </p:spTree>
    <p:extLst>
      <p:ext uri="{BB962C8B-B14F-4D97-AF65-F5344CB8AC3E}">
        <p14:creationId xmlns:p14="http://schemas.microsoft.com/office/powerpoint/2010/main" val="305044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666300" y="2034727"/>
            <a:ext cx="5440586" cy="4195495"/>
          </a:xfrm>
        </p:spPr>
        <p:txBody>
          <a:bodyPr numCol="1">
            <a:noAutofit/>
          </a:bodyPr>
          <a:lstStyle/>
          <a:p>
            <a:r>
              <a:rPr lang="nb-NO" altLang="nb-NO" sz="2100" dirty="0"/>
              <a:t>Kommunen skal </a:t>
            </a:r>
            <a:r>
              <a:rPr lang="nb-NO" altLang="nb-NO" sz="2100" dirty="0" err="1"/>
              <a:t>avkommersialisere</a:t>
            </a:r>
            <a:r>
              <a:rPr lang="nb-NO" altLang="nb-NO" sz="2100" dirty="0"/>
              <a:t> driften av sykehjem etter hvert som kontraktene går ut</a:t>
            </a:r>
          </a:p>
          <a:p>
            <a:r>
              <a:rPr lang="nb-NO" altLang="nb-NO" sz="2100" dirty="0"/>
              <a:t>Andelen kommersielle aktører i barnevernet skal reduseres betydelig, ved at det kommunale tilbudet utvides og at ideelle aktører får fortrinnsrett </a:t>
            </a:r>
          </a:p>
          <a:p>
            <a:r>
              <a:rPr lang="nb-NO" altLang="nb-NO" sz="2100" dirty="0"/>
              <a:t>Oslo kommune skal selv dekke behovet for barnehager, gjerne i samarbeid med ideelle aktører.</a:t>
            </a:r>
          </a:p>
          <a:p>
            <a:r>
              <a:rPr lang="nb-NO" altLang="nb-NO" sz="2100" dirty="0"/>
              <a:t>De som jobber med å yte velferd på vegne av Oslo kommune skal ha likeverdige lønns- og pensjonsvilkår</a:t>
            </a:r>
          </a:p>
        </p:txBody>
      </p:sp>
      <p:sp>
        <p:nvSpPr>
          <p:cNvPr id="4" name="Tittel 3"/>
          <p:cNvSpPr>
            <a:spLocks noGrp="1"/>
          </p:cNvSpPr>
          <p:nvPr>
            <p:ph type="title"/>
          </p:nvPr>
        </p:nvSpPr>
        <p:spPr/>
        <p:txBody>
          <a:bodyPr numCol="1">
            <a:noAutofit/>
          </a:bodyPr>
          <a:lstStyle/>
          <a:p>
            <a:r>
              <a:rPr lang="x-none" altLang="x-none" sz="2900" dirty="0"/>
              <a:t>Mennesker - ikke markeder. Vi vil ha profittfri velferd</a:t>
            </a:r>
            <a:endParaRPr lang="nb-NO" altLang="nb-NO" sz="2900" dirty="0"/>
          </a:p>
        </p:txBody>
      </p:sp>
      <p:pic>
        <p:nvPicPr>
          <p:cNvPr id="6" name="Google Shape;109;p17"/>
          <p:cNvPicPr preferRelativeResize="0">
            <a:picLocks noGrp="1"/>
          </p:cNvPicPr>
          <p:nvPr>
            <p:ph sz="half" idx="2"/>
          </p:nvPr>
        </p:nvPicPr>
        <p:blipFill>
          <a:blip r:embed="rId3">
            <a:alphaModFix/>
          </a:blip>
          <a:stretch>
            <a:fillRect/>
          </a:stretch>
        </p:blipFill>
        <p:spPr>
          <a:xfrm>
            <a:off x="6383903" y="2034459"/>
            <a:ext cx="4195763" cy="4195763"/>
          </a:xfrm>
          <a:prstGeom prst="rect">
            <a:avLst/>
          </a:prstGeom>
          <a:noFill/>
          <a:ln>
            <a:noFill/>
          </a:ln>
        </p:spPr>
      </p:pic>
    </p:spTree>
    <p:extLst>
      <p:ext uri="{BB962C8B-B14F-4D97-AF65-F5344CB8AC3E}">
        <p14:creationId xmlns:p14="http://schemas.microsoft.com/office/powerpoint/2010/main" val="100279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quarter" idx="4"/>
          </p:nvPr>
        </p:nvSpPr>
        <p:spPr/>
        <p:txBody>
          <a:bodyPr numCol="1">
            <a:normAutofit fontScale="92500" lnSpcReduction="20000"/>
          </a:bodyPr>
          <a:lstStyle/>
          <a:p>
            <a:r>
              <a:rPr lang="nb-NO" altLang="nb-NO" b="1" dirty="0"/>
              <a:t>Høyre vil fjerne gratis AKS til tusenvis av barn </a:t>
            </a:r>
            <a:r>
              <a:rPr lang="nb-NO" altLang="nb-NO" dirty="0"/>
              <a:t>og sende en ekstraregning på 22.000 kroner i året til barnefamiliene – per barn</a:t>
            </a:r>
          </a:p>
          <a:p>
            <a:r>
              <a:rPr lang="nb-NO" altLang="nb-NO" dirty="0"/>
              <a:t>Ingen endring i karakterbasert opptak eller stykkprisfinansiering</a:t>
            </a:r>
          </a:p>
          <a:p>
            <a:r>
              <a:rPr lang="nb-NO" altLang="nb-NO" dirty="0"/>
              <a:t>Mer testing, mer teori, mindre faglige handlingsrom til lærere</a:t>
            </a:r>
          </a:p>
          <a:p>
            <a:r>
              <a:rPr lang="nb-NO" altLang="nb-NO" dirty="0"/>
              <a:t>Et gjensyn med massive kutt i skoleøkonomien? </a:t>
            </a:r>
          </a:p>
          <a:p>
            <a:endParaRPr lang="nb-NO" altLang="nb-NO" dirty="0"/>
          </a:p>
        </p:txBody>
      </p:sp>
      <p:sp>
        <p:nvSpPr>
          <p:cNvPr id="6" name="Tittel 5"/>
          <p:cNvSpPr>
            <a:spLocks noGrp="1"/>
          </p:cNvSpPr>
          <p:nvPr>
            <p:ph type="title"/>
          </p:nvPr>
        </p:nvSpPr>
        <p:spPr/>
        <p:txBody>
          <a:bodyPr numCol="1"/>
          <a:lstStyle/>
          <a:p>
            <a:r>
              <a:rPr lang="nb-NO" altLang="nb-NO" dirty="0"/>
              <a:t>Hva står på spill?</a:t>
            </a:r>
          </a:p>
        </p:txBody>
      </p:sp>
      <p:pic>
        <p:nvPicPr>
          <p:cNvPr id="9" name="Plassholder for innhold 6">
            <a:extLst>
              <a:ext uri="{FF2B5EF4-FFF2-40B4-BE49-F238E27FC236}">
                <a16:creationId xmlns:a16="http://schemas.microsoft.com/office/drawing/2014/main" id="{365C9EB8-5235-4F34-B4C3-DD0DB8E86AE5}"/>
              </a:ext>
            </a:extLst>
          </p:cNvPr>
          <p:cNvPicPr>
            <a:picLocks noGrp="1" noChangeAspect="1"/>
          </p:cNvPicPr>
          <p:nvPr>
            <p:ph sz="half" idx="1"/>
          </p:nvPr>
        </p:nvPicPr>
        <p:blipFill>
          <a:blip r:embed="rId3"/>
          <a:stretch>
            <a:fillRect/>
          </a:stretch>
        </p:blipFill>
        <p:spPr>
          <a:xfrm rot="21015342">
            <a:off x="806259" y="2071926"/>
            <a:ext cx="4502150" cy="3917736"/>
          </a:xfrm>
          <a:prstGeom prst="rect">
            <a:avLst/>
          </a:prstGeom>
        </p:spPr>
      </p:pic>
    </p:spTree>
    <p:extLst>
      <p:ext uri="{BB962C8B-B14F-4D97-AF65-F5344CB8AC3E}">
        <p14:creationId xmlns:p14="http://schemas.microsoft.com/office/powerpoint/2010/main" val="62834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numCol="1">
            <a:normAutofit fontScale="90000"/>
          </a:bodyPr>
          <a:lstStyle/>
          <a:p>
            <a:r>
              <a:rPr lang="nb-NO" altLang="nb-NO" dirty="0"/>
              <a:t>SV leverer i Oslo – men vi har bare varmet opp</a:t>
            </a:r>
          </a:p>
        </p:txBody>
      </p:sp>
      <p:pic>
        <p:nvPicPr>
          <p:cNvPr id="5" name="Plassholder for innhol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5818" y="2035175"/>
            <a:ext cx="4195763" cy="4195763"/>
          </a:xfrm>
        </p:spPr>
      </p:pic>
      <p:pic>
        <p:nvPicPr>
          <p:cNvPr id="7" name="Plassholder for innhold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19943" y="2035175"/>
            <a:ext cx="4195763" cy="4195763"/>
          </a:xfrm>
        </p:spPr>
      </p:pic>
    </p:spTree>
    <p:extLst>
      <p:ext uri="{BB962C8B-B14F-4D97-AF65-F5344CB8AC3E}">
        <p14:creationId xmlns:p14="http://schemas.microsoft.com/office/powerpoint/2010/main" val="373884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4" b="104"/>
          <a:stretch>
            <a:fillRect/>
          </a:stretch>
        </p:blipFill>
        <p:spPr/>
      </p:pic>
      <p:sp>
        <p:nvSpPr>
          <p:cNvPr id="3" name="Plassholder for tekst 2"/>
          <p:cNvSpPr>
            <a:spLocks noGrp="1"/>
          </p:cNvSpPr>
          <p:nvPr>
            <p:ph type="body" sz="quarter" idx="14"/>
          </p:nvPr>
        </p:nvSpPr>
        <p:spPr>
          <a:xfrm>
            <a:off x="0" y="0"/>
            <a:ext cx="781454" cy="781381"/>
          </a:xfrm>
        </p:spPr>
        <p:txBody>
          <a:bodyPr numCol="1"/>
          <a:lstStyle/>
          <a:p>
            <a:endParaRPr lang="nb-NO" altLang="nb-NO" dirty="0"/>
          </a:p>
        </p:txBody>
      </p:sp>
    </p:spTree>
    <p:extLst>
      <p:ext uri="{BB962C8B-B14F-4D97-AF65-F5344CB8AC3E}">
        <p14:creationId xmlns:p14="http://schemas.microsoft.com/office/powerpoint/2010/main" val="375896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numCol="1">
            <a:normAutofit/>
          </a:bodyPr>
          <a:lstStyle/>
          <a:p>
            <a:endParaRPr lang="nb-NO" altLang="nb-NO" dirty="0"/>
          </a:p>
          <a:p>
            <a:endParaRPr lang="nb-NO" altLang="nb-NO" dirty="0"/>
          </a:p>
          <a:p>
            <a:endParaRPr lang="nb-NO" altLang="nb-NO" dirty="0"/>
          </a:p>
          <a:p>
            <a:endParaRPr lang="nb-NO" altLang="nb-NO" dirty="0"/>
          </a:p>
          <a:p>
            <a:endParaRPr lang="nb-NO" altLang="nb-NO" dirty="0"/>
          </a:p>
        </p:txBody>
      </p:sp>
      <p:sp>
        <p:nvSpPr>
          <p:cNvPr id="4" name="Title 3"/>
          <p:cNvSpPr>
            <a:spLocks noGrp="1"/>
          </p:cNvSpPr>
          <p:nvPr>
            <p:ph type="title"/>
          </p:nvPr>
        </p:nvSpPr>
        <p:spPr/>
        <p:txBody>
          <a:bodyPr numCol="1"/>
          <a:lstStyle/>
          <a:p>
            <a:r>
              <a:rPr lang="nb-NO" altLang="nb-NO" dirty="0"/>
              <a:t>De største samfunnsutfordringene</a:t>
            </a:r>
          </a:p>
        </p:txBody>
      </p:sp>
      <p:pic>
        <p:nvPicPr>
          <p:cNvPr id="9" name="Picture Placeholder 7"/>
          <p:cNvPicPr>
            <a:picLocks noChangeAspect="1"/>
          </p:cNvPicPr>
          <p:nvPr/>
        </p:nvPicPr>
        <p:blipFill rotWithShape="1">
          <a:blip r:embed="rId3" cstate="screen">
            <a:extLst>
              <a:ext uri="{28A0092B-C50C-407E-A947-70E740481C1C}">
                <a14:useLocalDpi xmlns:a14="http://schemas.microsoft.com/office/drawing/2010/main"/>
              </a:ext>
            </a:extLst>
          </a:blip>
          <a:srcRect t="-870" r="-1240"/>
          <a:stretch/>
        </p:blipFill>
        <p:spPr>
          <a:xfrm>
            <a:off x="6311724" y="2616486"/>
            <a:ext cx="5380784" cy="3031980"/>
          </a:xfrm>
          <a:prstGeom prst="rect">
            <a:avLst/>
          </a:prstGeom>
          <a:noFill/>
          <a:ln>
            <a:noFill/>
          </a:ln>
        </p:spPr>
      </p:pic>
      <p:pic>
        <p:nvPicPr>
          <p:cNvPr id="6" name="Plassholder for bilde 2"/>
          <p:cNvPicPr>
            <a:picLocks noChangeAspect="1"/>
          </p:cNvPicPr>
          <p:nvPr/>
        </p:nvPicPr>
        <p:blipFill>
          <a:blip r:embed="rId4" cstate="print">
            <a:extLst>
              <a:ext uri="{28A0092B-C50C-407E-A947-70E740481C1C}">
                <a14:useLocalDpi xmlns:a14="http://schemas.microsoft.com/office/drawing/2010/main" val="0"/>
              </a:ext>
            </a:extLst>
          </a:blip>
          <a:srcRect t="8134" b="8134"/>
          <a:stretch>
            <a:fillRect/>
          </a:stretch>
        </p:blipFill>
        <p:spPr>
          <a:xfrm>
            <a:off x="502667" y="2616486"/>
            <a:ext cx="5430407" cy="3031978"/>
          </a:xfrm>
          <a:prstGeom prst="rect">
            <a:avLst/>
          </a:prstGeom>
        </p:spPr>
      </p:pic>
      <p:sp>
        <p:nvSpPr>
          <p:cNvPr id="2" name="TekstSylinder 1"/>
          <p:cNvSpPr txBox="1"/>
          <p:nvPr/>
        </p:nvSpPr>
        <p:spPr>
          <a:xfrm>
            <a:off x="1006603" y="4785780"/>
            <a:ext cx="4161726" cy="461665"/>
          </a:xfrm>
          <a:prstGeom prst="rect">
            <a:avLst/>
          </a:prstGeom>
          <a:solidFill>
            <a:schemeClr val="bg1">
              <a:alpha val="73000"/>
            </a:schemeClr>
          </a:solidFill>
        </p:spPr>
        <p:txBody>
          <a:bodyPr wrap="square" numCol="1" rtlCol="0">
            <a:spAutoFit/>
          </a:bodyPr>
          <a:lstStyle/>
          <a:p>
            <a:pPr algn="ctr"/>
            <a:r>
              <a:rPr lang="nb-NO" altLang="nb-NO" sz="2400" dirty="0"/>
              <a:t>Klimaendringer</a:t>
            </a:r>
          </a:p>
        </p:txBody>
      </p:sp>
      <p:sp>
        <p:nvSpPr>
          <p:cNvPr id="10" name="TekstSylinder 9"/>
          <p:cNvSpPr txBox="1"/>
          <p:nvPr/>
        </p:nvSpPr>
        <p:spPr>
          <a:xfrm>
            <a:off x="6934345" y="4785779"/>
            <a:ext cx="4026228" cy="461665"/>
          </a:xfrm>
          <a:prstGeom prst="rect">
            <a:avLst/>
          </a:prstGeom>
          <a:solidFill>
            <a:schemeClr val="bg1">
              <a:alpha val="73000"/>
            </a:schemeClr>
          </a:solidFill>
        </p:spPr>
        <p:txBody>
          <a:bodyPr wrap="square" numCol="1" rtlCol="0">
            <a:spAutoFit/>
          </a:bodyPr>
          <a:lstStyle/>
          <a:p>
            <a:pPr algn="ctr"/>
            <a:r>
              <a:rPr lang="nb-NO" altLang="nb-NO" sz="2400" dirty="0"/>
              <a:t>Økte forskjeller</a:t>
            </a:r>
          </a:p>
        </p:txBody>
      </p:sp>
    </p:spTree>
    <p:extLst>
      <p:ext uri="{BB962C8B-B14F-4D97-AF65-F5344CB8AC3E}">
        <p14:creationId xmlns:p14="http://schemas.microsoft.com/office/powerpoint/2010/main" val="71893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numCol="1"/>
          <a:lstStyle/>
          <a:p>
            <a:r>
              <a:rPr lang="nb-NO" altLang="nb-NO" dirty="0"/>
              <a:t>Oslo SVs hovedsaker i valgkampen </a:t>
            </a:r>
          </a:p>
        </p:txBody>
      </p:sp>
      <p:pic>
        <p:nvPicPr>
          <p:cNvPr id="5" name="Google Shape;64;p11"/>
          <p:cNvPicPr preferRelativeResize="0">
            <a:picLocks noGrp="1"/>
          </p:cNvPicPr>
          <p:nvPr>
            <p:ph sz="half" idx="1"/>
          </p:nvPr>
        </p:nvPicPr>
        <p:blipFill rotWithShape="1">
          <a:blip r:embed="rId3">
            <a:alphaModFix/>
          </a:blip>
          <a:srcRect/>
          <a:stretch/>
        </p:blipFill>
        <p:spPr>
          <a:xfrm>
            <a:off x="383459" y="2625213"/>
            <a:ext cx="11017044" cy="3097161"/>
          </a:xfrm>
          <a:prstGeom prst="rect">
            <a:avLst/>
          </a:prstGeom>
          <a:noFill/>
          <a:ln>
            <a:noFill/>
          </a:ln>
        </p:spPr>
      </p:pic>
    </p:spTree>
    <p:extLst>
      <p:ext uri="{BB962C8B-B14F-4D97-AF65-F5344CB8AC3E}">
        <p14:creationId xmlns:p14="http://schemas.microsoft.com/office/powerpoint/2010/main" val="24964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numCol="1"/>
          <a:lstStyle/>
          <a:p>
            <a:r>
              <a:rPr lang="nb-NO" altLang="nb-NO" dirty="0"/>
              <a:t>Klima er her og nå</a:t>
            </a:r>
          </a:p>
        </p:txBody>
      </p:sp>
      <p:sp>
        <p:nvSpPr>
          <p:cNvPr id="3" name="Plassholder for innhold 2"/>
          <p:cNvSpPr>
            <a:spLocks noGrp="1"/>
          </p:cNvSpPr>
          <p:nvPr>
            <p:ph idx="1"/>
          </p:nvPr>
        </p:nvSpPr>
        <p:spPr/>
        <p:txBody>
          <a:bodyPr numCol="1"/>
          <a:lstStyle/>
          <a:p>
            <a:r>
              <a:rPr lang="nb-NO" altLang="nb-NO" dirty="0"/>
              <a:t>Klimaendringene er allerede i gang, i Norge og i resten av verden, med et varmere, villere og våtere vær</a:t>
            </a:r>
          </a:p>
          <a:p>
            <a:endParaRPr lang="nb-NO" altLang="nb-NO" dirty="0"/>
          </a:p>
          <a:p>
            <a:r>
              <a:rPr lang="nb-NO" altLang="nb-NO" dirty="0"/>
              <a:t>Den borgerlige regjeringa gjør alt for lite for å kutte norske utslipp </a:t>
            </a:r>
            <a:r>
              <a:rPr lang="mr-IN" altLang="mr-IN" dirty="0"/>
              <a:t>–</a:t>
            </a:r>
            <a:r>
              <a:rPr lang="nb-NO" altLang="nb-NO" dirty="0"/>
              <a:t> men byer som Oslo kan lede an og vise vei, også internasjonalt</a:t>
            </a:r>
          </a:p>
          <a:p>
            <a:endParaRPr lang="nb-NO" altLang="nb-NO" dirty="0"/>
          </a:p>
          <a:p>
            <a:r>
              <a:rPr lang="nb-NO" altLang="nb-NO" dirty="0"/>
              <a:t>Løsningene på klima- og miljøproblemene kan gi oss en bedre og triveligere by!</a:t>
            </a:r>
          </a:p>
          <a:p>
            <a:endParaRPr lang="nb-NO" altLang="nb-NO" dirty="0"/>
          </a:p>
        </p:txBody>
      </p:sp>
    </p:spTree>
    <p:extLst>
      <p:ext uri="{BB962C8B-B14F-4D97-AF65-F5344CB8AC3E}">
        <p14:creationId xmlns:p14="http://schemas.microsoft.com/office/powerpoint/2010/main" val="54631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946519" y="2721399"/>
            <a:ext cx="4731609" cy="3304189"/>
          </a:xfrm>
        </p:spPr>
        <p:txBody>
          <a:bodyPr numCol="1"/>
          <a:lstStyle/>
          <a:p>
            <a:r>
              <a:rPr lang="nb-NO" altLang="nb-NO" dirty="0"/>
              <a:t>25 milliarder i skattelette </a:t>
            </a:r>
          </a:p>
          <a:p>
            <a:endParaRPr lang="nb-NO" altLang="nb-NO" dirty="0"/>
          </a:p>
          <a:p>
            <a:r>
              <a:rPr lang="nb-NO" altLang="nb-NO" dirty="0"/>
              <a:t>Kutt i velferd til vanlige folk</a:t>
            </a:r>
          </a:p>
          <a:p>
            <a:endParaRPr lang="nb-NO" altLang="nb-NO" dirty="0"/>
          </a:p>
          <a:p>
            <a:r>
              <a:rPr lang="nb-NO" altLang="nb-NO" dirty="0"/>
              <a:t>Økt polarisering og konflikt</a:t>
            </a:r>
          </a:p>
          <a:p>
            <a:endParaRPr lang="nb-NO" altLang="nb-NO" dirty="0"/>
          </a:p>
        </p:txBody>
      </p:sp>
      <p:sp>
        <p:nvSpPr>
          <p:cNvPr id="4" name="Tittel 3"/>
          <p:cNvSpPr>
            <a:spLocks noGrp="1"/>
          </p:cNvSpPr>
          <p:nvPr>
            <p:ph type="title"/>
          </p:nvPr>
        </p:nvSpPr>
        <p:spPr/>
        <p:txBody>
          <a:bodyPr numCol="1"/>
          <a:lstStyle/>
          <a:p>
            <a:r>
              <a:rPr lang="nb-NO" altLang="nb-NO" dirty="0"/>
              <a:t>Forskjellene i Norge øker</a:t>
            </a:r>
          </a:p>
        </p:txBody>
      </p:sp>
      <p:pic>
        <p:nvPicPr>
          <p:cNvPr id="6" name="Picture Placeholder 2" descr="forskjeller 2.png">
            <a:extLst>
              <a:ext uri="{FF2B5EF4-FFF2-40B4-BE49-F238E27FC236}">
                <a16:creationId xmlns:a16="http://schemas.microsoft.com/office/drawing/2014/main" id="{F7B11BD3-261B-4CE4-AE1A-873BBDE6C14F}"/>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22"/>
          <a:stretch/>
        </p:blipFill>
        <p:spPr>
          <a:xfrm>
            <a:off x="5898204" y="2721399"/>
            <a:ext cx="4230991" cy="2823314"/>
          </a:xfrm>
          <a:prstGeom prst="rect">
            <a:avLst/>
          </a:prstGeom>
          <a:solidFill>
            <a:schemeClr val="accent5"/>
          </a:solidFill>
        </p:spPr>
      </p:pic>
    </p:spTree>
    <p:extLst>
      <p:ext uri="{BB962C8B-B14F-4D97-AF65-F5344CB8AC3E}">
        <p14:creationId xmlns:p14="http://schemas.microsoft.com/office/powerpoint/2010/main" val="101681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p:txBody>
          <a:bodyPr numCol="1"/>
          <a:lstStyle/>
          <a:p>
            <a:r>
              <a:rPr lang="nb-NO" altLang="nb-NO" sz="2400" dirty="0"/>
              <a:t>Store forskjeller mellom skolene</a:t>
            </a:r>
          </a:p>
          <a:p>
            <a:r>
              <a:rPr lang="nb-NO" altLang="nb-NO" sz="2400" dirty="0"/>
              <a:t>Tusenvis av barn hadde ikke råd til aktivitetsskole (AKS)</a:t>
            </a:r>
          </a:p>
          <a:p>
            <a:r>
              <a:rPr lang="nb-NO" altLang="nb-NO" sz="2400" dirty="0"/>
              <a:t>Kutt i skolenes egne budsjetter hvert år</a:t>
            </a:r>
          </a:p>
          <a:p>
            <a:r>
              <a:rPr lang="nb-NO" altLang="nb-NO" sz="2400" dirty="0"/>
              <a:t>Omfattende testing av elever og rangering av skoler</a:t>
            </a:r>
          </a:p>
          <a:p>
            <a:r>
              <a:rPr lang="nb-NO" altLang="nb-NO" sz="2400" dirty="0"/>
              <a:t>Mange lærere turte ikke si fra om problemer</a:t>
            </a:r>
          </a:p>
          <a:p>
            <a:endParaRPr lang="nb-NO" altLang="nb-NO" dirty="0"/>
          </a:p>
        </p:txBody>
      </p:sp>
      <p:sp>
        <p:nvSpPr>
          <p:cNvPr id="4" name="Tittel 3"/>
          <p:cNvSpPr>
            <a:spLocks noGrp="1"/>
          </p:cNvSpPr>
          <p:nvPr>
            <p:ph type="title"/>
          </p:nvPr>
        </p:nvSpPr>
        <p:spPr/>
        <p:txBody>
          <a:bodyPr numCol="1"/>
          <a:lstStyle/>
          <a:p>
            <a:r>
              <a:rPr lang="nb-NO" altLang="nb-NO" dirty="0"/>
              <a:t>Osloskolen etter 18 år med Høyre-styre</a:t>
            </a:r>
          </a:p>
        </p:txBody>
      </p:sp>
      <p:pic>
        <p:nvPicPr>
          <p:cNvPr id="7" name="Plassholder for innhold 4">
            <a:extLst>
              <a:ext uri="{FF2B5EF4-FFF2-40B4-BE49-F238E27FC236}">
                <a16:creationId xmlns:a16="http://schemas.microsoft.com/office/drawing/2014/main" id="{2986A81E-C47C-4A09-8F6B-32F73261D74F}"/>
              </a:ext>
            </a:extLst>
          </p:cNvPr>
          <p:cNvPicPr>
            <a:picLocks noGrp="1" noChangeAspect="1"/>
          </p:cNvPicPr>
          <p:nvPr>
            <p:ph sz="half" idx="2"/>
          </p:nvPr>
        </p:nvPicPr>
        <p:blipFill>
          <a:blip r:embed="rId2"/>
          <a:stretch>
            <a:fillRect/>
          </a:stretch>
        </p:blipFill>
        <p:spPr>
          <a:xfrm rot="450872">
            <a:off x="5703902" y="2373660"/>
            <a:ext cx="5433842" cy="3814361"/>
          </a:xfrm>
          <a:prstGeom prst="rect">
            <a:avLst/>
          </a:prstGeom>
        </p:spPr>
      </p:pic>
    </p:spTree>
    <p:extLst>
      <p:ext uri="{BB962C8B-B14F-4D97-AF65-F5344CB8AC3E}">
        <p14:creationId xmlns:p14="http://schemas.microsoft.com/office/powerpoint/2010/main" val="409303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p:sp>
      <p:pic>
        <p:nvPicPr>
          <p:cNvPr id="9" name="Picture 8" descr="SV_for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823" cy="6859588"/>
          </a:xfrm>
          <a:prstGeom prst="rect">
            <a:avLst/>
          </a:prstGeom>
        </p:spPr>
      </p:pic>
      <p:sp>
        <p:nvSpPr>
          <p:cNvPr id="3" name="Tittel 2"/>
          <p:cNvSpPr>
            <a:spLocks noGrp="1"/>
          </p:cNvSpPr>
          <p:nvPr>
            <p:ph type="ctrTitle"/>
          </p:nvPr>
        </p:nvSpPr>
        <p:spPr/>
        <p:txBody>
          <a:bodyPr numCol="1"/>
          <a:lstStyle/>
          <a:p>
            <a:r>
              <a:rPr lang="nb-NO" altLang="nb-NO" dirty="0"/>
              <a:t>Valgkampen i Oslo 2019</a:t>
            </a:r>
          </a:p>
        </p:txBody>
      </p:sp>
      <p:sp>
        <p:nvSpPr>
          <p:cNvPr id="4" name="Undertittel 3"/>
          <p:cNvSpPr>
            <a:spLocks noGrp="1"/>
          </p:cNvSpPr>
          <p:nvPr>
            <p:ph type="subTitle" idx="1"/>
          </p:nvPr>
        </p:nvSpPr>
        <p:spPr/>
        <p:txBody>
          <a:bodyPr numCol="1"/>
          <a:lstStyle/>
          <a:p>
            <a:r>
              <a:rPr lang="nb-NO" altLang="nb-NO" dirty="0"/>
              <a:t>Våre hovedkrav i valgkampen</a:t>
            </a:r>
          </a:p>
        </p:txBody>
      </p:sp>
      <p:sp>
        <p:nvSpPr>
          <p:cNvPr id="7" name="TextBox 6"/>
          <p:cNvSpPr txBox="1"/>
          <p:nvPr/>
        </p:nvSpPr>
        <p:spPr>
          <a:xfrm>
            <a:off x="9903655" y="543761"/>
            <a:ext cx="1742785" cy="677108"/>
          </a:xfrm>
          <a:prstGeom prst="rect">
            <a:avLst/>
          </a:prstGeom>
          <a:noFill/>
        </p:spPr>
        <p:txBody>
          <a:bodyPr wrap="square" numCol="1" rtlCol="0">
            <a:spAutoFit/>
          </a:bodyPr>
          <a:lstStyle/>
          <a:p>
            <a:pPr algn="r"/>
            <a:r>
              <a:rPr lang="en-US" sz="1900" b="1" dirty="0">
                <a:solidFill>
                  <a:schemeClr val="bg1"/>
                </a:solidFill>
              </a:rPr>
              <a:t>For de mange</a:t>
            </a:r>
          </a:p>
          <a:p>
            <a:pPr algn="r"/>
            <a:r>
              <a:rPr lang="en-US" sz="1900" dirty="0">
                <a:solidFill>
                  <a:schemeClr val="bg1"/>
                </a:solidFill>
              </a:rPr>
              <a:t>– </a:t>
            </a:r>
            <a:r>
              <a:rPr lang="en-US" sz="1900" dirty="0" err="1">
                <a:solidFill>
                  <a:schemeClr val="bg1"/>
                </a:solidFill>
              </a:rPr>
              <a:t>Ikke</a:t>
            </a:r>
            <a:r>
              <a:rPr lang="en-US" sz="1900" dirty="0">
                <a:solidFill>
                  <a:schemeClr val="bg1"/>
                </a:solidFill>
              </a:rPr>
              <a:t> for de </a:t>
            </a:r>
            <a:r>
              <a:rPr lang="en-US" sz="1900" dirty="0" err="1">
                <a:solidFill>
                  <a:schemeClr val="bg1"/>
                </a:solidFill>
              </a:rPr>
              <a:t>få</a:t>
            </a:r>
            <a:endParaRPr lang="en-US" sz="1900" dirty="0">
              <a:solidFill>
                <a:schemeClr val="bg1"/>
              </a:solidFill>
            </a:endParaRPr>
          </a:p>
        </p:txBody>
      </p:sp>
      <p:pic>
        <p:nvPicPr>
          <p:cNvPr id="8" name="Bil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647" y="4555624"/>
            <a:ext cx="1300398" cy="1300276"/>
          </a:xfrm>
          <a:prstGeom prst="rect">
            <a:avLst/>
          </a:prstGeom>
        </p:spPr>
      </p:pic>
    </p:spTree>
    <p:extLst>
      <p:ext uri="{BB962C8B-B14F-4D97-AF65-F5344CB8AC3E}">
        <p14:creationId xmlns:p14="http://schemas.microsoft.com/office/powerpoint/2010/main" val="394243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666300" y="2034727"/>
            <a:ext cx="5190213" cy="4474930"/>
          </a:xfrm>
        </p:spPr>
        <p:txBody>
          <a:bodyPr numCol="1">
            <a:normAutofit/>
          </a:bodyPr>
          <a:lstStyle/>
          <a:p>
            <a:r>
              <a:rPr lang="nb-NO" altLang="nb-NO" sz="2200" dirty="0"/>
              <a:t>SV vil fullføre opptrappingen av gratis AKS til  1. – 4. trinn over hele byen. </a:t>
            </a:r>
          </a:p>
          <a:p>
            <a:endParaRPr lang="nb-NO" altLang="nb-NO" sz="2200" dirty="0"/>
          </a:p>
          <a:p>
            <a:r>
              <a:rPr lang="nb-NO" altLang="nb-NO" sz="2200" dirty="0"/>
              <a:t>Samtidig må kvaliteten i tilbudet heves. AKS skal drives i godt samarbeid med skolen, idretten, kulturlivet og frivilligheten. </a:t>
            </a:r>
          </a:p>
          <a:p>
            <a:endParaRPr lang="nb-NO" altLang="nb-NO" sz="2200" dirty="0"/>
          </a:p>
          <a:p>
            <a:r>
              <a:rPr lang="nb-NO" altLang="nb-NO" sz="2200" dirty="0"/>
              <a:t>Tilbudet skal romme gode muligheter for lek, </a:t>
            </a:r>
            <a:r>
              <a:rPr lang="nb-NO" altLang="nb-NO" sz="2200" dirty="0" err="1"/>
              <a:t>læringsstøttende</a:t>
            </a:r>
            <a:r>
              <a:rPr lang="nb-NO" altLang="nb-NO" sz="2200" dirty="0"/>
              <a:t> aktiviteter gjennom praktiske og estetiske arbeidsformer, et godt og sundt mattilbud og kultur- og idrettsopplevelser. </a:t>
            </a:r>
          </a:p>
          <a:p>
            <a:endParaRPr lang="nb-NO" altLang="nb-NO" dirty="0"/>
          </a:p>
        </p:txBody>
      </p:sp>
      <p:sp>
        <p:nvSpPr>
          <p:cNvPr id="4" name="Tittel 3"/>
          <p:cNvSpPr>
            <a:spLocks noGrp="1"/>
          </p:cNvSpPr>
          <p:nvPr>
            <p:ph type="title"/>
          </p:nvPr>
        </p:nvSpPr>
        <p:spPr/>
        <p:txBody>
          <a:bodyPr numCol="1">
            <a:noAutofit/>
          </a:bodyPr>
          <a:lstStyle/>
          <a:p>
            <a:r>
              <a:rPr lang="x-none" altLang="x-none" sz="2900" dirty="0"/>
              <a:t>Vi vil ha god og gratis AKS på 1.-4. trinn over hele byen</a:t>
            </a:r>
            <a:endParaRPr lang="nb-NO" altLang="nb-NO" sz="2900" dirty="0"/>
          </a:p>
        </p:txBody>
      </p:sp>
      <p:pic>
        <p:nvPicPr>
          <p:cNvPr id="6" name="Google Shape;93;p15"/>
          <p:cNvPicPr preferRelativeResize="0"/>
          <p:nvPr/>
        </p:nvPicPr>
        <p:blipFill>
          <a:blip r:embed="rId3">
            <a:alphaModFix/>
          </a:blip>
          <a:stretch>
            <a:fillRect/>
          </a:stretch>
        </p:blipFill>
        <p:spPr>
          <a:xfrm>
            <a:off x="6023853" y="2034727"/>
            <a:ext cx="4605520" cy="4195498"/>
          </a:xfrm>
          <a:prstGeom prst="rect">
            <a:avLst/>
          </a:prstGeom>
          <a:noFill/>
          <a:ln>
            <a:noFill/>
          </a:ln>
        </p:spPr>
      </p:pic>
    </p:spTree>
    <p:extLst>
      <p:ext uri="{BB962C8B-B14F-4D97-AF65-F5344CB8AC3E}">
        <p14:creationId xmlns:p14="http://schemas.microsoft.com/office/powerpoint/2010/main" val="170032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469233" y="1636295"/>
            <a:ext cx="5438272" cy="4594195"/>
          </a:xfrm>
        </p:spPr>
        <p:txBody>
          <a:bodyPr numCol="1">
            <a:normAutofit fontScale="92500" lnSpcReduction="20000"/>
          </a:bodyPr>
          <a:lstStyle/>
          <a:p>
            <a:r>
              <a:rPr lang="nb-NO" altLang="nb-NO" sz="2400" dirty="0"/>
              <a:t>I løpet av bystyreperioden skal kommunen påbegynne minst 1000 nye, alternative boliger. </a:t>
            </a:r>
          </a:p>
          <a:p>
            <a:pPr marL="0" indent="0">
              <a:buNone/>
            </a:pPr>
            <a:endParaRPr lang="nb-NO" altLang="nb-NO" sz="2400" dirty="0"/>
          </a:p>
          <a:p>
            <a:r>
              <a:rPr lang="nb-NO" altLang="nb-NO" sz="2400" dirty="0"/>
              <a:t>Gjennom eget utbyggingsselskap, og sammen med andre parter som staten og </a:t>
            </a:r>
            <a:r>
              <a:rPr lang="nb-NO" altLang="nb-NO" sz="2400" dirty="0" err="1"/>
              <a:t>boligsamvirker</a:t>
            </a:r>
            <a:r>
              <a:rPr lang="nb-NO" altLang="nb-NO" sz="2400" dirty="0"/>
              <a:t> skal også mennesker uten høy inntekt eller formue få råd til å kjøpe eller leie gode boliger. </a:t>
            </a:r>
          </a:p>
          <a:p>
            <a:pPr marL="0" indent="0">
              <a:buNone/>
            </a:pPr>
            <a:endParaRPr lang="nb-NO" altLang="nb-NO" sz="2400" dirty="0"/>
          </a:p>
          <a:p>
            <a:r>
              <a:rPr lang="nb-NO" altLang="nb-NO" sz="2400" dirty="0"/>
              <a:t>Det skal legges til rette for ulike boformer og være en kombinasjon av ikke-kommersielle utleieboliger og ulike leie-til eie-ordninger. </a:t>
            </a:r>
          </a:p>
          <a:p>
            <a:pPr marL="0" indent="0">
              <a:buNone/>
            </a:pPr>
            <a:endParaRPr lang="nb-NO" altLang="nb-NO" sz="2400" dirty="0"/>
          </a:p>
          <a:p>
            <a:r>
              <a:rPr lang="nb-NO" altLang="nb-NO" sz="2400" dirty="0"/>
              <a:t>På lengre sikt skal denne politikken danne grunnlag for en egen tredje boligsektor.</a:t>
            </a:r>
          </a:p>
          <a:p>
            <a:endParaRPr lang="nb-NO" altLang="nb-NO" dirty="0"/>
          </a:p>
        </p:txBody>
      </p:sp>
      <p:sp>
        <p:nvSpPr>
          <p:cNvPr id="4" name="Tittel 3"/>
          <p:cNvSpPr>
            <a:spLocks noGrp="1"/>
          </p:cNvSpPr>
          <p:nvPr>
            <p:ph type="title"/>
          </p:nvPr>
        </p:nvSpPr>
        <p:spPr/>
        <p:txBody>
          <a:bodyPr numCol="1"/>
          <a:lstStyle/>
          <a:p>
            <a:r>
              <a:rPr lang="x-none" altLang="x-none" dirty="0"/>
              <a:t> Vi vil ha en ny </a:t>
            </a:r>
            <a:r>
              <a:rPr lang="nb-NO" altLang="nb-NO" dirty="0"/>
              <a:t>sosial </a:t>
            </a:r>
            <a:r>
              <a:rPr lang="x-none" altLang="x-none" dirty="0"/>
              <a:t>boligpolitikk </a:t>
            </a:r>
            <a:endParaRPr lang="nb-NO" altLang="nb-NO" dirty="0"/>
          </a:p>
        </p:txBody>
      </p:sp>
      <p:pic>
        <p:nvPicPr>
          <p:cNvPr id="6" name="Google Shape;117;p18"/>
          <p:cNvPicPr preferRelativeResize="0">
            <a:picLocks noGrp="1"/>
          </p:cNvPicPr>
          <p:nvPr>
            <p:ph sz="half" idx="2"/>
          </p:nvPr>
        </p:nvPicPr>
        <p:blipFill>
          <a:blip r:embed="rId3">
            <a:alphaModFix/>
          </a:blip>
          <a:stretch>
            <a:fillRect/>
          </a:stretch>
        </p:blipFill>
        <p:spPr>
          <a:xfrm>
            <a:off x="6148137" y="1636295"/>
            <a:ext cx="4400592" cy="4497943"/>
          </a:xfrm>
          <a:prstGeom prst="rect">
            <a:avLst/>
          </a:prstGeom>
          <a:noFill/>
          <a:ln>
            <a:noFill/>
          </a:ln>
        </p:spPr>
      </p:pic>
    </p:spTree>
    <p:extLst>
      <p:ext uri="{BB962C8B-B14F-4D97-AF65-F5344CB8AC3E}">
        <p14:creationId xmlns:p14="http://schemas.microsoft.com/office/powerpoint/2010/main" val="2111690320"/>
      </p:ext>
    </p:extLst>
  </p:cSld>
  <p:clrMapOvr>
    <a:masterClrMapping/>
  </p:clrMapOvr>
</p:sld>
</file>

<file path=ppt/theme/theme1.xml><?xml version="1.0" encoding="utf-8"?>
<a:theme xmlns:a="http://schemas.openxmlformats.org/drawingml/2006/main" name="Office-tema">
  <a:themeElements>
    <a:clrScheme name="SV">
      <a:dk1>
        <a:sysClr val="windowText" lastClr="000000"/>
      </a:dk1>
      <a:lt1>
        <a:sysClr val="window" lastClr="FFFFFF"/>
      </a:lt1>
      <a:dk2>
        <a:srgbClr val="44546A"/>
      </a:dk2>
      <a:lt2>
        <a:srgbClr val="E7E6E6"/>
      </a:lt2>
      <a:accent1>
        <a:srgbClr val="DC0028"/>
      </a:accent1>
      <a:accent2>
        <a:srgbClr val="009032"/>
      </a:accent2>
      <a:accent3>
        <a:srgbClr val="D7CEC8"/>
      </a:accent3>
      <a:accent4>
        <a:srgbClr val="145A32"/>
      </a:accent4>
      <a:accent5>
        <a:srgbClr val="ECE7E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 powerpointmal 2018" id="{73C62116-DAE8-6944-9DEE-FEADCA34AC45}" vid="{8FB4432A-654C-B947-9875-5A0850E8EE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SV-powerpointmal-2018</Template>
  <TotalTime>469</TotalTime>
  <Words>2027</Words>
  <Application>Microsoft Office PowerPoint</Application>
  <PresentationFormat>Egendefinert</PresentationFormat>
  <Paragraphs>193</Paragraphs>
  <Slides>14</Slides>
  <Notes>13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Mangal</vt:lpstr>
      <vt:lpstr>Office-tema</vt:lpstr>
      <vt:lpstr>Valgkampen i Oslo 2019</vt:lpstr>
      <vt:lpstr>De største samfunnsutfordringene</vt:lpstr>
      <vt:lpstr>Oslo SVs hovedsaker i valgkampen </vt:lpstr>
      <vt:lpstr>Klima er her og nå</vt:lpstr>
      <vt:lpstr>Forskjellene i Norge øker</vt:lpstr>
      <vt:lpstr>Osloskolen etter 18 år med Høyre-styre</vt:lpstr>
      <vt:lpstr>Valgkampen i Oslo 2019</vt:lpstr>
      <vt:lpstr>Vi vil ha god og gratis AKS på 1.-4. trinn over hele byen</vt:lpstr>
      <vt:lpstr> Vi vil ha en ny sosial boligpolitikk </vt:lpstr>
      <vt:lpstr>Vi vil ha hyppigere kollektivavganger i rushtiden </vt:lpstr>
      <vt:lpstr>Mennesker - ikke markeder. Vi vil ha profittfri velferd</vt:lpstr>
      <vt:lpstr>Hva står på spill?</vt:lpstr>
      <vt:lpstr>SV leverer i Oslo – men vi har bare varmet opp</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Miljøhovedstaden Oslo</dc:title>
  <dc:creator>Kari Elisabeth Kaski</dc:creator>
  <cp:lastModifiedBy>Torbjørn Valum</cp:lastModifiedBy>
  <cp:revision>48</cp:revision>
  <dcterms:created xsi:type="dcterms:W3CDTF">2019-01-19T11:51:26Z</dcterms:created>
  <dcterms:modified xsi:type="dcterms:W3CDTF">2019-05-27T16:17:54Z</dcterms:modified>
</cp:coreProperties>
</file>